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6" r:id="rId1"/>
    <p:sldMasterId id="2147483648" r:id="rId2"/>
    <p:sldMasterId id="2147483679" r:id="rId3"/>
    <p:sldMasterId id="2147483706" r:id="rId4"/>
  </p:sldMasterIdLst>
  <p:notesMasterIdLst>
    <p:notesMasterId r:id="rId8"/>
  </p:notesMasterIdLst>
  <p:sldIdLst>
    <p:sldId id="691" r:id="rId5"/>
    <p:sldId id="550" r:id="rId6"/>
    <p:sldId id="692" r:id="rId7"/>
  </p:sldIdLst>
  <p:sldSz cx="20104100" cy="11309350"/>
  <p:notesSz cx="20104100" cy="113093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Расина Замятина" initials="РЗ" lastIdx="24" clrIdx="0">
    <p:extLst>
      <p:ext uri="{19B8F6BF-5375-455C-9EA6-DF929625EA0E}">
        <p15:presenceInfo xmlns:p15="http://schemas.microsoft.com/office/powerpoint/2012/main" userId="S-1-5-21-2562163532-2550886452-409202375-4575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0E70"/>
    <a:srgbClr val="23C2B1"/>
    <a:srgbClr val="233033"/>
    <a:srgbClr val="122336"/>
    <a:srgbClr val="BD0069"/>
    <a:srgbClr val="E50070"/>
    <a:srgbClr val="CFFDF8"/>
    <a:srgbClr val="60A095"/>
    <a:srgbClr val="C24598"/>
    <a:srgbClr val="F169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Средний стиль 3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052" autoAdjust="0"/>
    <p:restoredTop sz="96197" autoAdjust="0"/>
  </p:normalViewPr>
  <p:slideViewPr>
    <p:cSldViewPr>
      <p:cViewPr varScale="1">
        <p:scale>
          <a:sx n="63" d="100"/>
          <a:sy n="63" d="100"/>
        </p:scale>
        <p:origin x="248" y="408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75" d="100"/>
          <a:sy n="75" d="100"/>
        </p:scale>
        <p:origin x="1016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B0A44C-B6A9-FF48-A9A3-3784492BABB0}" type="datetimeFigureOut">
              <a:rPr lang="ru-RU" smtClean="0"/>
              <a:t>09.07.2024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820FBB-C53F-DB49-B4AC-23C087F3CB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997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emf"/><Relationship Id="rId13" Type="http://schemas.openxmlformats.org/officeDocument/2006/relationships/image" Target="../media/image65.emf"/><Relationship Id="rId3" Type="http://schemas.openxmlformats.org/officeDocument/2006/relationships/image" Target="../media/image55.emf"/><Relationship Id="rId7" Type="http://schemas.openxmlformats.org/officeDocument/2006/relationships/image" Target="../media/image59.emf"/><Relationship Id="rId12" Type="http://schemas.openxmlformats.org/officeDocument/2006/relationships/image" Target="../media/image64.emf"/><Relationship Id="rId2" Type="http://schemas.openxmlformats.org/officeDocument/2006/relationships/image" Target="../media/image54.emf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58.emf"/><Relationship Id="rId11" Type="http://schemas.openxmlformats.org/officeDocument/2006/relationships/image" Target="../media/image63.emf"/><Relationship Id="rId5" Type="http://schemas.openxmlformats.org/officeDocument/2006/relationships/image" Target="../media/image57.emf"/><Relationship Id="rId10" Type="http://schemas.openxmlformats.org/officeDocument/2006/relationships/image" Target="../media/image62.emf"/><Relationship Id="rId4" Type="http://schemas.openxmlformats.org/officeDocument/2006/relationships/image" Target="../media/image56.emf"/><Relationship Id="rId9" Type="http://schemas.openxmlformats.org/officeDocument/2006/relationships/image" Target="../media/image61.emf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2" Type="http://schemas.openxmlformats.org/officeDocument/2006/relationships/image" Target="../media/image67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26" Type="http://schemas.openxmlformats.org/officeDocument/2006/relationships/image" Target="../media/image29.png"/><Relationship Id="rId39" Type="http://schemas.openxmlformats.org/officeDocument/2006/relationships/image" Target="../media/image42.png"/><Relationship Id="rId21" Type="http://schemas.openxmlformats.org/officeDocument/2006/relationships/image" Target="../media/image24.png"/><Relationship Id="rId34" Type="http://schemas.openxmlformats.org/officeDocument/2006/relationships/image" Target="../media/image37.png"/><Relationship Id="rId42" Type="http://schemas.openxmlformats.org/officeDocument/2006/relationships/image" Target="../media/image45.png"/><Relationship Id="rId47" Type="http://schemas.openxmlformats.org/officeDocument/2006/relationships/image" Target="../media/image50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6" Type="http://schemas.openxmlformats.org/officeDocument/2006/relationships/image" Target="../media/image19.png"/><Relationship Id="rId29" Type="http://schemas.openxmlformats.org/officeDocument/2006/relationships/image" Target="../media/image3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24" Type="http://schemas.openxmlformats.org/officeDocument/2006/relationships/image" Target="../media/image27.png"/><Relationship Id="rId32" Type="http://schemas.openxmlformats.org/officeDocument/2006/relationships/image" Target="../media/image35.png"/><Relationship Id="rId37" Type="http://schemas.openxmlformats.org/officeDocument/2006/relationships/image" Target="../media/image40.png"/><Relationship Id="rId40" Type="http://schemas.openxmlformats.org/officeDocument/2006/relationships/image" Target="../media/image43.png"/><Relationship Id="rId45" Type="http://schemas.openxmlformats.org/officeDocument/2006/relationships/image" Target="../media/image48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23" Type="http://schemas.openxmlformats.org/officeDocument/2006/relationships/image" Target="../media/image26.png"/><Relationship Id="rId28" Type="http://schemas.openxmlformats.org/officeDocument/2006/relationships/image" Target="../media/image31.png"/><Relationship Id="rId36" Type="http://schemas.openxmlformats.org/officeDocument/2006/relationships/image" Target="../media/image39.png"/><Relationship Id="rId10" Type="http://schemas.openxmlformats.org/officeDocument/2006/relationships/image" Target="../media/image13.png"/><Relationship Id="rId19" Type="http://schemas.openxmlformats.org/officeDocument/2006/relationships/image" Target="../media/image22.png"/><Relationship Id="rId31" Type="http://schemas.openxmlformats.org/officeDocument/2006/relationships/image" Target="../media/image34.png"/><Relationship Id="rId44" Type="http://schemas.openxmlformats.org/officeDocument/2006/relationships/image" Target="../media/image47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Relationship Id="rId22" Type="http://schemas.openxmlformats.org/officeDocument/2006/relationships/image" Target="../media/image25.png"/><Relationship Id="rId27" Type="http://schemas.openxmlformats.org/officeDocument/2006/relationships/image" Target="../media/image30.png"/><Relationship Id="rId30" Type="http://schemas.openxmlformats.org/officeDocument/2006/relationships/image" Target="../media/image33.jpeg"/><Relationship Id="rId35" Type="http://schemas.openxmlformats.org/officeDocument/2006/relationships/image" Target="../media/image38.png"/><Relationship Id="rId43" Type="http://schemas.openxmlformats.org/officeDocument/2006/relationships/image" Target="../media/image46.png"/><Relationship Id="rId48" Type="http://schemas.openxmlformats.org/officeDocument/2006/relationships/image" Target="../media/image51.png"/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5" Type="http://schemas.openxmlformats.org/officeDocument/2006/relationships/image" Target="../media/image28.svg"/><Relationship Id="rId33" Type="http://schemas.openxmlformats.org/officeDocument/2006/relationships/image" Target="../media/image36.jpeg"/><Relationship Id="rId38" Type="http://schemas.openxmlformats.org/officeDocument/2006/relationships/image" Target="../media/image41.png"/><Relationship Id="rId46" Type="http://schemas.openxmlformats.org/officeDocument/2006/relationships/image" Target="../media/image49.png"/><Relationship Id="rId20" Type="http://schemas.openxmlformats.org/officeDocument/2006/relationships/image" Target="../media/image23.jpeg"/><Relationship Id="rId41" Type="http://schemas.openxmlformats.org/officeDocument/2006/relationships/image" Target="../media/image44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B7D6BF4-8135-F547-8237-745719748854}"/>
              </a:ext>
            </a:extLst>
          </p:cNvPr>
          <p:cNvSpPr txBox="1"/>
          <p:nvPr userDrawn="1"/>
        </p:nvSpPr>
        <p:spPr>
          <a:xfrm>
            <a:off x="1060450" y="1235075"/>
            <a:ext cx="8371202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600" b="1" dirty="0">
                <a:solidFill>
                  <a:schemeClr val="bg1"/>
                </a:solidFill>
                <a:effectLst/>
                <a:latin typeface="Arial Black" panose="020B0604020202020204" pitchFamily="34" charset="0"/>
                <a:cs typeface="Arial Black" panose="020B0604020202020204" pitchFamily="34" charset="0"/>
              </a:rPr>
              <a:t>Коммерческое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1A190A-979B-2B48-8F0A-8A38DB16EC05}"/>
              </a:ext>
            </a:extLst>
          </p:cNvPr>
          <p:cNvSpPr txBox="1"/>
          <p:nvPr userDrawn="1"/>
        </p:nvSpPr>
        <p:spPr>
          <a:xfrm>
            <a:off x="1060450" y="2301875"/>
            <a:ext cx="7715574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6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предложение</a:t>
            </a:r>
          </a:p>
        </p:txBody>
      </p:sp>
    </p:spTree>
    <p:extLst>
      <p:ext uri="{BB962C8B-B14F-4D97-AF65-F5344CB8AC3E}">
        <p14:creationId xmlns:p14="http://schemas.microsoft.com/office/powerpoint/2010/main" val="861632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Holder 2">
            <a:extLst>
              <a:ext uri="{FF2B5EF4-FFF2-40B4-BE49-F238E27FC236}">
                <a16:creationId xmlns:a16="http://schemas.microsoft.com/office/drawing/2014/main" id="{39F4783D-C7FD-DD4D-B602-CDDABE2095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0828" y="747819"/>
            <a:ext cx="10401935" cy="584775"/>
          </a:xfrm>
          <a:prstGeom prst="rect">
            <a:avLst/>
          </a:prstGeom>
        </p:spPr>
        <p:txBody>
          <a:bodyPr lIns="0" tIns="0" rIns="0" bIns="0"/>
          <a:lstStyle>
            <a:lvl1pPr>
              <a:defRPr sz="40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F336BE4-910A-1C47-B51E-6A27801E9384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78255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Цели про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33B2852-EDF9-4942-B680-F34E3B16E2B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6450" y="2682875"/>
            <a:ext cx="8209175" cy="5867400"/>
          </a:xfrm>
          <a:prstGeom prst="rect">
            <a:avLst/>
          </a:prstGeom>
        </p:spPr>
      </p:pic>
      <p:sp>
        <p:nvSpPr>
          <p:cNvPr id="6" name="Номер слайда 3">
            <a:extLst>
              <a:ext uri="{FF2B5EF4-FFF2-40B4-BE49-F238E27FC236}">
                <a16:creationId xmlns:a16="http://schemas.microsoft.com/office/drawing/2014/main" id="{6FDFA875-202E-EB40-BB74-4C29EE82F70B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48B57F92-6BFE-1B40-ABE9-AF5748D92E0E}"/>
              </a:ext>
            </a:extLst>
          </p:cNvPr>
          <p:cNvSpPr txBox="1">
            <a:spLocks/>
          </p:cNvSpPr>
          <p:nvPr userDrawn="1"/>
        </p:nvSpPr>
        <p:spPr>
          <a:xfrm>
            <a:off x="1136650" y="701675"/>
            <a:ext cx="13106400" cy="5847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>
                <a:solidFill>
                  <a:schemeClr val="bg1"/>
                </a:solidFill>
              </a:rPr>
              <a:t>Цели проекта</a:t>
            </a:r>
            <a:endParaRPr lang="ru-RU" sz="4000" b="1" dirty="0">
              <a:solidFill>
                <a:schemeClr val="bg1"/>
              </a:solidFill>
              <a:cs typeface="Suisse Int'l Bold" panose="020B0804000000000000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041553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недрений корпоративных ИТ-сист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64C9FCE-445B-7C42-B04E-174F61AE75D9}"/>
              </a:ext>
            </a:extLst>
          </p:cNvPr>
          <p:cNvSpPr txBox="1"/>
          <p:nvPr userDrawn="1"/>
        </p:nvSpPr>
        <p:spPr>
          <a:xfrm>
            <a:off x="1060450" y="3063875"/>
            <a:ext cx="447847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chemeClr val="accent2"/>
                </a:solidFill>
                <a:cs typeface="Suisse Int'l Bold" panose="020B0804000000000000" pitchFamily="34" charset="-78"/>
              </a:rPr>
              <a:t>Импортозамещение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1D0080-8316-5B4A-A1F8-39026CDF7426}"/>
              </a:ext>
            </a:extLst>
          </p:cNvPr>
          <p:cNvSpPr txBox="1"/>
          <p:nvPr userDrawn="1"/>
        </p:nvSpPr>
        <p:spPr>
          <a:xfrm>
            <a:off x="1060450" y="3825875"/>
            <a:ext cx="573907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Миграция на 1С с иностранного</a:t>
            </a:r>
          </a:p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ПО (</a:t>
            </a:r>
            <a:r>
              <a:rPr lang="en" sz="2800" dirty="0">
                <a:solidFill>
                  <a:schemeClr val="bg1"/>
                </a:solidFill>
                <a:cs typeface="Suisse Intl" panose="020B0504000000000000" pitchFamily="34" charset="-78"/>
              </a:rPr>
              <a:t>SAP, Oracle </a:t>
            </a:r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и др.)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726DE54-B4CA-7347-AFD7-FD8BDDB5BA46}"/>
              </a:ext>
            </a:extLst>
          </p:cNvPr>
          <p:cNvSpPr txBox="1"/>
          <p:nvPr userDrawn="1"/>
        </p:nvSpPr>
        <p:spPr>
          <a:xfrm>
            <a:off x="1060450" y="5349875"/>
            <a:ext cx="4014432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chemeClr val="accent2"/>
                </a:solidFill>
                <a:cs typeface="Suisse Int'l Bold" panose="020B0804000000000000" pitchFamily="34" charset="-78"/>
              </a:rPr>
              <a:t>Партнёр ведущих</a:t>
            </a:r>
          </a:p>
          <a:p>
            <a:r>
              <a:rPr lang="ru-RU" sz="3400" b="1" dirty="0">
                <a:solidFill>
                  <a:schemeClr val="accent2"/>
                </a:solidFill>
                <a:cs typeface="Suisse Int'l Bold" panose="020B0804000000000000" pitchFamily="34" charset="-78"/>
              </a:rPr>
              <a:t>вендоров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254EEE5-50A7-EB41-9AF4-4F1C22E2B46B}"/>
              </a:ext>
            </a:extLst>
          </p:cNvPr>
          <p:cNvSpPr txBox="1"/>
          <p:nvPr userDrawn="1"/>
        </p:nvSpPr>
        <p:spPr>
          <a:xfrm>
            <a:off x="1060450" y="6645275"/>
            <a:ext cx="451277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Крупнейший партнёр 1С,</a:t>
            </a:r>
          </a:p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Битрикс, </a:t>
            </a:r>
            <a:r>
              <a:rPr lang="en" sz="2800" dirty="0">
                <a:solidFill>
                  <a:schemeClr val="bg1"/>
                </a:solidFill>
                <a:cs typeface="Suisse Intl" panose="020B0504000000000000" pitchFamily="34" charset="-78"/>
              </a:rPr>
              <a:t>P</a:t>
            </a:r>
            <a:r>
              <a:rPr lang="en-US" sz="2800" dirty="0">
                <a:solidFill>
                  <a:schemeClr val="bg1"/>
                </a:solidFill>
                <a:cs typeface="Suisse Intl" panose="020B0504000000000000" pitchFamily="34" charset="-78"/>
              </a:rPr>
              <a:t>IX ROBOTICS</a:t>
            </a:r>
            <a:endParaRPr lang="ru-RU" sz="2800" dirty="0">
              <a:solidFill>
                <a:schemeClr val="bg1"/>
              </a:solidFill>
              <a:cs typeface="Suisse Intl" panose="020B0504000000000000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BF25D06-60DB-394C-AF6C-2FE0634CFF2C}"/>
              </a:ext>
            </a:extLst>
          </p:cNvPr>
          <p:cNvSpPr txBox="1"/>
          <p:nvPr userDrawn="1"/>
        </p:nvSpPr>
        <p:spPr>
          <a:xfrm>
            <a:off x="1060450" y="8245475"/>
            <a:ext cx="267143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chemeClr val="accent2"/>
                </a:solidFill>
                <a:cs typeface="Suisse Int'l Bold" panose="020B0804000000000000" pitchFamily="34" charset="-78"/>
              </a:rPr>
              <a:t>Консалтинг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BD63821-54E6-CA43-8384-5F669E781E8C}"/>
              </a:ext>
            </a:extLst>
          </p:cNvPr>
          <p:cNvSpPr txBox="1"/>
          <p:nvPr userDrawn="1"/>
        </p:nvSpPr>
        <p:spPr>
          <a:xfrm>
            <a:off x="1060450" y="9007475"/>
            <a:ext cx="576869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Совместные проекты с крупными</a:t>
            </a:r>
          </a:p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консалтинговыми компаниями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29CDD9C-A059-904A-8A02-29AD871C89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2450" y="3063875"/>
            <a:ext cx="9624815" cy="6902450"/>
          </a:xfrm>
          <a:prstGeom prst="rect">
            <a:avLst/>
          </a:prstGeom>
        </p:spPr>
      </p:pic>
      <p:sp>
        <p:nvSpPr>
          <p:cNvPr id="16" name="Номер слайда 3">
            <a:extLst>
              <a:ext uri="{FF2B5EF4-FFF2-40B4-BE49-F238E27FC236}">
                <a16:creationId xmlns:a16="http://schemas.microsoft.com/office/drawing/2014/main" id="{5D4E66A5-B02A-B743-9B70-A3D3E6C013E4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  <p:sp>
        <p:nvSpPr>
          <p:cNvPr id="17" name="Заголовок 1">
            <a:extLst>
              <a:ext uri="{FF2B5EF4-FFF2-40B4-BE49-F238E27FC236}">
                <a16:creationId xmlns:a16="http://schemas.microsoft.com/office/drawing/2014/main" id="{42E083B7-E9EB-0947-BBF5-B77A0831604C}"/>
              </a:ext>
            </a:extLst>
          </p:cNvPr>
          <p:cNvSpPr txBox="1">
            <a:spLocks/>
          </p:cNvSpPr>
          <p:nvPr userDrawn="1"/>
        </p:nvSpPr>
        <p:spPr>
          <a:xfrm>
            <a:off x="1136650" y="701675"/>
            <a:ext cx="13335000" cy="5847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>
                <a:solidFill>
                  <a:schemeClr val="bg1"/>
                </a:solidFill>
                <a:cs typeface="Suisse Int'l Bold" panose="020B0804000000000000" pitchFamily="34" charset="-78"/>
              </a:rPr>
              <a:t>Внедрение корпоративных информационных</a:t>
            </a:r>
            <a:br>
              <a:rPr lang="ru-RU" sz="4000" b="1" dirty="0">
                <a:solidFill>
                  <a:schemeClr val="bg1"/>
                </a:solidFill>
                <a:cs typeface="Suisse Int'l Bold" panose="020B0804000000000000" pitchFamily="34" charset="-78"/>
              </a:rPr>
            </a:br>
            <a:r>
              <a:rPr lang="ru-RU" sz="4000" b="1" dirty="0">
                <a:solidFill>
                  <a:schemeClr val="bg1"/>
                </a:solidFill>
                <a:cs typeface="Suisse Int'l Bold" panose="020B0804000000000000" pitchFamily="34" charset="-78"/>
              </a:rPr>
              <a:t>систем в сегменте </a:t>
            </a:r>
            <a:r>
              <a:rPr lang="en" sz="4000" b="1" dirty="0">
                <a:solidFill>
                  <a:schemeClr val="bg1"/>
                </a:solidFill>
                <a:cs typeface="Suisse Int'l Bold" panose="020B0804000000000000" pitchFamily="34" charset="-78"/>
              </a:rPr>
              <a:t>enterprise </a:t>
            </a:r>
            <a:r>
              <a:rPr lang="ru-RU" sz="4000" b="1" dirty="0">
                <a:solidFill>
                  <a:schemeClr val="bg1"/>
                </a:solidFill>
                <a:cs typeface="Suisse Int'l Bold" panose="020B0804000000000000" pitchFamily="34" charset="-78"/>
              </a:rPr>
              <a:t>и в холдингах</a:t>
            </a:r>
          </a:p>
        </p:txBody>
      </p:sp>
    </p:spTree>
    <p:extLst>
      <p:ext uri="{BB962C8B-B14F-4D97-AF65-F5344CB8AC3E}">
        <p14:creationId xmlns:p14="http://schemas.microsoft.com/office/powerpoint/2010/main" val="1334975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трасл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640CBAA-7256-F44A-A09A-3DCDE93F719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6650" y="2077922"/>
            <a:ext cx="914400" cy="98130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03D1D16-23AB-A846-8348-FC3A382645D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46850" y="2225675"/>
            <a:ext cx="1178719" cy="6858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2BED728-2C3E-E345-A8BB-FB53F2F2C8C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576050" y="2073275"/>
            <a:ext cx="766536" cy="99060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2E8FC85-997A-3E47-BFA0-34FC1D1D43B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6300450" y="2022475"/>
            <a:ext cx="876300" cy="10922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198CDA5-C52E-2C43-8DA4-F7A20602458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6300450" y="4719955"/>
            <a:ext cx="924791" cy="91440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C244ECC6-AA8D-584D-8ADE-B43020BFCAB1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1576050" y="4776463"/>
            <a:ext cx="990600" cy="801384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6A8426D8-B909-244C-959F-D0EF3749E801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6546850" y="4719955"/>
            <a:ext cx="914400" cy="91440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46517F6D-E257-3C49-884B-5479181CF950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136650" y="7516866"/>
            <a:ext cx="990600" cy="923818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008D5BC7-5723-8843-8B5A-79806C589CDE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6546850" y="7483475"/>
            <a:ext cx="990600" cy="990600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80120469-C3E6-994C-A041-362AD6C716E7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1576050" y="7544012"/>
            <a:ext cx="990600" cy="869527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9536258B-B20E-6D41-96D7-BA3CE977713C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6329660" y="7483475"/>
            <a:ext cx="671407" cy="990600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9B7790DA-AA27-9E4E-BD27-ECD03CEB562B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36650" y="4789067"/>
            <a:ext cx="914400" cy="77617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8627D59-3794-E341-AF88-2533A3CA75D6}"/>
              </a:ext>
            </a:extLst>
          </p:cNvPr>
          <p:cNvSpPr txBox="1"/>
          <p:nvPr userDrawn="1"/>
        </p:nvSpPr>
        <p:spPr>
          <a:xfrm>
            <a:off x="1060450" y="3292475"/>
            <a:ext cx="26893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Строительство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EFC39E2-CA8B-244A-A605-EB0ABCF1B649}"/>
              </a:ext>
            </a:extLst>
          </p:cNvPr>
          <p:cNvSpPr txBox="1"/>
          <p:nvPr userDrawn="1"/>
        </p:nvSpPr>
        <p:spPr>
          <a:xfrm>
            <a:off x="6460490" y="3292475"/>
            <a:ext cx="18628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Логистика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BE17BE7-CE4E-E141-BF45-B7E8F2A8A49B}"/>
              </a:ext>
            </a:extLst>
          </p:cNvPr>
          <p:cNvSpPr txBox="1"/>
          <p:nvPr userDrawn="1"/>
        </p:nvSpPr>
        <p:spPr>
          <a:xfrm>
            <a:off x="11520170" y="3292475"/>
            <a:ext cx="18960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Медицина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99E7CFB-399A-EB41-82BD-AFA7C656A1B2}"/>
              </a:ext>
            </a:extLst>
          </p:cNvPr>
          <p:cNvSpPr txBox="1"/>
          <p:nvPr userDrawn="1"/>
        </p:nvSpPr>
        <p:spPr>
          <a:xfrm>
            <a:off x="16193770" y="3292475"/>
            <a:ext cx="15327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Добыча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8705337-651F-FD4A-ADD4-AD6EAB3AB78B}"/>
              </a:ext>
            </a:extLst>
          </p:cNvPr>
          <p:cNvSpPr txBox="1"/>
          <p:nvPr userDrawn="1"/>
        </p:nvSpPr>
        <p:spPr>
          <a:xfrm>
            <a:off x="1060450" y="5959475"/>
            <a:ext cx="25299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Производство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B396E5D-C60C-A340-BCB9-9EBC2DA79586}"/>
              </a:ext>
            </a:extLst>
          </p:cNvPr>
          <p:cNvSpPr txBox="1"/>
          <p:nvPr userDrawn="1"/>
        </p:nvSpPr>
        <p:spPr>
          <a:xfrm>
            <a:off x="6460490" y="5959475"/>
            <a:ext cx="31222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Машиностроение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9E51B0F-68F0-0047-8E0C-9C6E7490D94F}"/>
              </a:ext>
            </a:extLst>
          </p:cNvPr>
          <p:cNvSpPr txBox="1"/>
          <p:nvPr userDrawn="1"/>
        </p:nvSpPr>
        <p:spPr>
          <a:xfrm>
            <a:off x="11520170" y="5959475"/>
            <a:ext cx="14494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Ритейл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2C2A5D8-BB21-6246-A73D-3824B1746D58}"/>
              </a:ext>
            </a:extLst>
          </p:cNvPr>
          <p:cNvSpPr txBox="1"/>
          <p:nvPr userDrawn="1"/>
        </p:nvSpPr>
        <p:spPr>
          <a:xfrm>
            <a:off x="16193770" y="5959475"/>
            <a:ext cx="16193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sz="2800" dirty="0" err="1">
                <a:solidFill>
                  <a:schemeClr val="bg1"/>
                </a:solidFill>
                <a:cs typeface="Suisse Intl" panose="020B0504000000000000" pitchFamily="34" charset="-78"/>
              </a:rPr>
              <a:t>HoReCA</a:t>
            </a:r>
            <a:endParaRPr lang="ru-RU" sz="2800" dirty="0">
              <a:solidFill>
                <a:schemeClr val="bg1"/>
              </a:solidFill>
              <a:cs typeface="Suisse Intl" panose="020B0504000000000000" pitchFamily="34" charset="-7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62701EF-54DF-C349-A07E-7B221B69DD47}"/>
              </a:ext>
            </a:extLst>
          </p:cNvPr>
          <p:cNvSpPr txBox="1"/>
          <p:nvPr userDrawn="1"/>
        </p:nvSpPr>
        <p:spPr>
          <a:xfrm>
            <a:off x="1060450" y="8929159"/>
            <a:ext cx="254268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Иностранные </a:t>
            </a:r>
          </a:p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компании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9D13401-C70E-1549-A430-FFA5535C9CB0}"/>
              </a:ext>
            </a:extLst>
          </p:cNvPr>
          <p:cNvSpPr txBox="1"/>
          <p:nvPr userDrawn="1"/>
        </p:nvSpPr>
        <p:spPr>
          <a:xfrm>
            <a:off x="6460490" y="8929159"/>
            <a:ext cx="32464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Информационные</a:t>
            </a:r>
          </a:p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технологии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DCF240D-A337-EC47-B400-17F327EDAF28}"/>
              </a:ext>
            </a:extLst>
          </p:cNvPr>
          <p:cNvSpPr txBox="1"/>
          <p:nvPr userDrawn="1"/>
        </p:nvSpPr>
        <p:spPr>
          <a:xfrm>
            <a:off x="11520170" y="8929159"/>
            <a:ext cx="311335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Лёгкая </a:t>
            </a:r>
          </a:p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промышленность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D0AF873-2952-0A4C-B581-09057F8620C0}"/>
              </a:ext>
            </a:extLst>
          </p:cNvPr>
          <p:cNvSpPr txBox="1"/>
          <p:nvPr userDrawn="1"/>
        </p:nvSpPr>
        <p:spPr>
          <a:xfrm>
            <a:off x="16193770" y="8929159"/>
            <a:ext cx="184768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Сельское</a:t>
            </a:r>
          </a:p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хозяйство</a:t>
            </a:r>
          </a:p>
        </p:txBody>
      </p:sp>
      <p:sp>
        <p:nvSpPr>
          <p:cNvPr id="32" name="Номер слайда 3">
            <a:extLst>
              <a:ext uri="{FF2B5EF4-FFF2-40B4-BE49-F238E27FC236}">
                <a16:creationId xmlns:a16="http://schemas.microsoft.com/office/drawing/2014/main" id="{3C3747F8-3064-8545-94A9-A313B4852280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  <p:sp>
        <p:nvSpPr>
          <p:cNvPr id="34" name="Заголовок 1">
            <a:extLst>
              <a:ext uri="{FF2B5EF4-FFF2-40B4-BE49-F238E27FC236}">
                <a16:creationId xmlns:a16="http://schemas.microsoft.com/office/drawing/2014/main" id="{35EE73F0-A225-4940-9EF9-20BA696B6996}"/>
              </a:ext>
            </a:extLst>
          </p:cNvPr>
          <p:cNvSpPr txBox="1">
            <a:spLocks/>
          </p:cNvSpPr>
          <p:nvPr userDrawn="1"/>
        </p:nvSpPr>
        <p:spPr>
          <a:xfrm>
            <a:off x="1136650" y="701675"/>
            <a:ext cx="10401935" cy="5847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>
                <a:solidFill>
                  <a:schemeClr val="bg1"/>
                </a:solidFill>
                <a:cs typeface="Suisse Int'l Bold" panose="020B0804000000000000" pitchFamily="34" charset="-78"/>
              </a:rPr>
              <a:t>Отрасли</a:t>
            </a:r>
          </a:p>
        </p:txBody>
      </p:sp>
    </p:spTree>
    <p:extLst>
      <p:ext uri="{BB962C8B-B14F-4D97-AF65-F5344CB8AC3E}">
        <p14:creationId xmlns:p14="http://schemas.microsoft.com/office/powerpoint/2010/main" val="40856218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terf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9CBD5805-BC7A-6A47-8A30-A3A91A649267}"/>
              </a:ext>
            </a:extLst>
          </p:cNvPr>
          <p:cNvCxnSpPr/>
          <p:nvPr userDrawn="1"/>
        </p:nvCxnSpPr>
        <p:spPr>
          <a:xfrm>
            <a:off x="3264313" y="3338987"/>
            <a:ext cx="156972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62FD8245-05E7-F649-B019-A3BE42E8958D}"/>
              </a:ext>
            </a:extLst>
          </p:cNvPr>
          <p:cNvSpPr txBox="1">
            <a:spLocks/>
          </p:cNvSpPr>
          <p:nvPr userDrawn="1"/>
        </p:nvSpPr>
        <p:spPr>
          <a:xfrm>
            <a:off x="1136650" y="701675"/>
            <a:ext cx="10401935" cy="5847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>
                <a:solidFill>
                  <a:schemeClr val="bg1"/>
                </a:solidFill>
                <a:cs typeface="Suisse Int'l Bold" panose="020B0804000000000000" pitchFamily="34" charset="-78"/>
              </a:rPr>
              <a:t>Проектное внедрение по </a:t>
            </a:r>
            <a:r>
              <a:rPr lang="en" sz="4000" b="1" dirty="0">
                <a:solidFill>
                  <a:schemeClr val="bg1"/>
                </a:solidFill>
                <a:cs typeface="Suisse Int'l Bold" panose="020B0804000000000000" pitchFamily="34" charset="-78"/>
              </a:rPr>
              <a:t>Waterfall</a:t>
            </a:r>
            <a:endParaRPr lang="ru-RU" sz="4000" b="1" dirty="0">
              <a:solidFill>
                <a:schemeClr val="bg1"/>
              </a:solidFill>
              <a:cs typeface="Suisse Int'l Bold" panose="020B0804000000000000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08FE78-4609-A342-A099-DC525531298C}"/>
              </a:ext>
            </a:extLst>
          </p:cNvPr>
          <p:cNvSpPr txBox="1"/>
          <p:nvPr userDrawn="1"/>
        </p:nvSpPr>
        <p:spPr>
          <a:xfrm>
            <a:off x="7613650" y="2219722"/>
            <a:ext cx="336374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chemeClr val="bg1"/>
                </a:solidFill>
                <a:cs typeface="Suisse Int'l Bold" panose="020B0804000000000000" pitchFamily="34" charset="-78"/>
              </a:rPr>
              <a:t>Обследование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5BC27F3-4992-264F-95AB-9C1BD42FEAC2}"/>
              </a:ext>
            </a:extLst>
          </p:cNvPr>
          <p:cNvSpPr txBox="1"/>
          <p:nvPr userDrawn="1"/>
        </p:nvSpPr>
        <p:spPr>
          <a:xfrm>
            <a:off x="7613650" y="3521075"/>
            <a:ext cx="3682098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rgbClr val="FCA7DA"/>
                </a:solidFill>
                <a:cs typeface="Suisse Int'l Bold" panose="020B0804000000000000" pitchFamily="34" charset="-78"/>
              </a:rPr>
              <a:t>Моделирование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5D5E5D-BEFB-A74F-9879-4B3B3F1EA2C4}"/>
              </a:ext>
            </a:extLst>
          </p:cNvPr>
          <p:cNvSpPr txBox="1"/>
          <p:nvPr userDrawn="1"/>
        </p:nvSpPr>
        <p:spPr>
          <a:xfrm>
            <a:off x="7613650" y="4816475"/>
            <a:ext cx="3780843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rgbClr val="F169B6"/>
                </a:solidFill>
                <a:cs typeface="Suisse Int'l Bold" panose="020B0804000000000000" pitchFamily="34" charset="-78"/>
              </a:rPr>
              <a:t>Проектирование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BA9376B-B5C4-624F-AE79-4E8E51DE5ACA}"/>
              </a:ext>
            </a:extLst>
          </p:cNvPr>
          <p:cNvSpPr txBox="1"/>
          <p:nvPr userDrawn="1"/>
        </p:nvSpPr>
        <p:spPr>
          <a:xfrm>
            <a:off x="7613650" y="6111875"/>
            <a:ext cx="2638799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rgbClr val="C24597"/>
                </a:solidFill>
                <a:cs typeface="Suisse Int'l Bold" panose="020B0804000000000000" pitchFamily="34" charset="-78"/>
              </a:rPr>
              <a:t>Разработка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2B4B6D-9F85-284D-A63E-A6C16A7D0548}"/>
              </a:ext>
            </a:extLst>
          </p:cNvPr>
          <p:cNvSpPr txBox="1"/>
          <p:nvPr userDrawn="1"/>
        </p:nvSpPr>
        <p:spPr>
          <a:xfrm>
            <a:off x="7613650" y="7331075"/>
            <a:ext cx="256192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rgbClr val="23C2B1"/>
                </a:solidFill>
                <a:cs typeface="Suisse Int'l Bold" panose="020B0804000000000000" pitchFamily="34" charset="-78"/>
              </a:rPr>
              <a:t>Внедрение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EED8FE-E724-B842-A068-DD703C56201A}"/>
              </a:ext>
            </a:extLst>
          </p:cNvPr>
          <p:cNvSpPr txBox="1"/>
          <p:nvPr userDrawn="1"/>
        </p:nvSpPr>
        <p:spPr>
          <a:xfrm>
            <a:off x="7613650" y="8626475"/>
            <a:ext cx="368370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rgbClr val="CFFDF8"/>
                </a:solidFill>
                <a:cs typeface="Suisse Int'l Bold" panose="020B0804000000000000" pitchFamily="34" charset="-78"/>
              </a:rPr>
              <a:t>Сопровождение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C614D6F-F5C1-4641-B83D-49B52799713B}"/>
              </a:ext>
            </a:extLst>
          </p:cNvPr>
          <p:cNvSpPr txBox="1"/>
          <p:nvPr userDrawn="1"/>
        </p:nvSpPr>
        <p:spPr>
          <a:xfrm>
            <a:off x="12414250" y="2225675"/>
            <a:ext cx="6477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Составление план-графика работ   →   Анализ текущих</a:t>
            </a:r>
          </a:p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бизнес-процессов и отчетов АS IS  → Разработка</a:t>
            </a:r>
          </a:p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архитектуры систем   →   Определение целей и рисков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C43B1E6-54E4-644A-A58E-681368BCB6D5}"/>
              </a:ext>
            </a:extLst>
          </p:cNvPr>
          <p:cNvSpPr txBox="1"/>
          <p:nvPr userDrawn="1"/>
        </p:nvSpPr>
        <p:spPr>
          <a:xfrm>
            <a:off x="12414250" y="3540125"/>
            <a:ext cx="6477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Демонстрация системы и фиксация бизнес-процессов как будет </a:t>
            </a:r>
            <a:r>
              <a:rPr lang="en" dirty="0">
                <a:solidFill>
                  <a:schemeClr val="bg1"/>
                </a:solidFill>
                <a:cs typeface="Suisse Intl" panose="020B0504000000000000" pitchFamily="34" charset="-78"/>
              </a:rPr>
              <a:t>TO BE   </a:t>
            </a:r>
            <a:r>
              <a:rPr lang="en" dirty="0">
                <a:solidFill>
                  <a:srgbClr val="FDA7DA"/>
                </a:solidFill>
                <a:cs typeface="Suisse Intl" panose="020B0504000000000000" pitchFamily="34" charset="-78"/>
              </a:rPr>
              <a:t>→</a:t>
            </a:r>
            <a:r>
              <a:rPr lang="en" dirty="0">
                <a:solidFill>
                  <a:schemeClr val="bg1"/>
                </a:solidFill>
                <a:cs typeface="Suisse Intl" panose="020B0504000000000000" pitchFamily="34" charset="-78"/>
              </a:rPr>
              <a:t>   </a:t>
            </a:r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Составление реестра отклонений (доработок)   </a:t>
            </a:r>
            <a:r>
              <a:rPr lang="ru-RU" dirty="0">
                <a:solidFill>
                  <a:srgbClr val="FDA7DA"/>
                </a:solidFill>
                <a:cs typeface="Suisse Intl" panose="020B0504000000000000" pitchFamily="34" charset="-78"/>
              </a:rPr>
              <a:t>→</a:t>
            </a:r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   Концептуальный проект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39A82C-B621-2240-B983-6556801C96D3}"/>
              </a:ext>
            </a:extLst>
          </p:cNvPr>
          <p:cNvSpPr txBox="1"/>
          <p:nvPr userDrawn="1"/>
        </p:nvSpPr>
        <p:spPr>
          <a:xfrm>
            <a:off x="12414250" y="4854575"/>
            <a:ext cx="6477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Составление технического задания   </a:t>
            </a:r>
            <a:r>
              <a:rPr lang="ru-RU" dirty="0">
                <a:solidFill>
                  <a:srgbClr val="F169B6"/>
                </a:solidFill>
                <a:cs typeface="Suisse Intl" panose="020B0504000000000000" pitchFamily="34" charset="-78"/>
              </a:rPr>
              <a:t>→</a:t>
            </a:r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   Составление</a:t>
            </a:r>
          </a:p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сценариев тестирования системы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4BCFA5-88A5-8F44-957F-D1FA038681DC}"/>
              </a:ext>
            </a:extLst>
          </p:cNvPr>
          <p:cNvSpPr txBox="1"/>
          <p:nvPr userDrawn="1"/>
        </p:nvSpPr>
        <p:spPr>
          <a:xfrm>
            <a:off x="12414250" y="6149975"/>
            <a:ext cx="6477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Описание настроение и доработок   </a:t>
            </a:r>
            <a:r>
              <a:rPr lang="ru-RU" dirty="0">
                <a:solidFill>
                  <a:srgbClr val="C24598"/>
                </a:solidFill>
                <a:cs typeface="Suisse Intl" panose="020B0504000000000000" pitchFamily="34" charset="-78"/>
              </a:rPr>
              <a:t>→ </a:t>
            </a:r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  Разработка,</a:t>
            </a:r>
          </a:p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тестирование   </a:t>
            </a:r>
            <a:r>
              <a:rPr lang="ru-RU" dirty="0">
                <a:solidFill>
                  <a:srgbClr val="C24598"/>
                </a:solidFill>
                <a:cs typeface="Suisse Intl" panose="020B0504000000000000" pitchFamily="34" charset="-78"/>
              </a:rPr>
              <a:t>→   </a:t>
            </a:r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Приемно-сдаточные испытания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F8CFE27-C6DD-C140-AEBD-DD4BF8BAC10D}"/>
              </a:ext>
            </a:extLst>
          </p:cNvPr>
          <p:cNvSpPr txBox="1"/>
          <p:nvPr userDrawn="1"/>
        </p:nvSpPr>
        <p:spPr>
          <a:xfrm>
            <a:off x="12414250" y="7331075"/>
            <a:ext cx="6477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Обучение пользователей   </a:t>
            </a:r>
            <a:r>
              <a:rPr lang="ru-RU" dirty="0">
                <a:solidFill>
                  <a:srgbClr val="23C2B0"/>
                </a:solidFill>
                <a:cs typeface="Suisse Intl" panose="020B0504000000000000" pitchFamily="34" charset="-78"/>
              </a:rPr>
              <a:t>→</a:t>
            </a:r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   Инструкции</a:t>
            </a:r>
          </a:p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пользователей и администратора   </a:t>
            </a:r>
            <a:r>
              <a:rPr lang="ru-RU" dirty="0">
                <a:solidFill>
                  <a:srgbClr val="23C2B0"/>
                </a:solidFill>
                <a:cs typeface="Suisse Intl" panose="020B0504000000000000" pitchFamily="34" charset="-78"/>
              </a:rPr>
              <a:t>→</a:t>
            </a:r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   Перенос данных</a:t>
            </a:r>
          </a:p>
          <a:p>
            <a:r>
              <a:rPr lang="ru-RU" dirty="0">
                <a:solidFill>
                  <a:srgbClr val="23C2B0"/>
                </a:solidFill>
                <a:cs typeface="Suisse Intl" panose="020B0504000000000000" pitchFamily="34" charset="-78"/>
              </a:rPr>
              <a:t>→ </a:t>
            </a:r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  Устранение замечаний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40C9135-1E27-3142-90C2-3AA92E76C146}"/>
              </a:ext>
            </a:extLst>
          </p:cNvPr>
          <p:cNvSpPr txBox="1"/>
          <p:nvPr userDrawn="1"/>
        </p:nvSpPr>
        <p:spPr>
          <a:xfrm>
            <a:off x="12414250" y="8645525"/>
            <a:ext cx="6477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Консультации пользователей   </a:t>
            </a:r>
            <a:r>
              <a:rPr lang="ru-RU" dirty="0">
                <a:solidFill>
                  <a:srgbClr val="CFFDF8"/>
                </a:solidFill>
                <a:cs typeface="Suisse Intl" panose="020B0504000000000000" pitchFamily="34" charset="-78"/>
              </a:rPr>
              <a:t>→</a:t>
            </a:r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   Доработка системы</a:t>
            </a:r>
          </a:p>
          <a:p>
            <a:r>
              <a:rPr lang="ru-RU" dirty="0">
                <a:solidFill>
                  <a:srgbClr val="CFFDF8"/>
                </a:solidFill>
                <a:cs typeface="Suisse Intl" panose="020B0504000000000000" pitchFamily="34" charset="-78"/>
              </a:rPr>
              <a:t>→ </a:t>
            </a:r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  Поддержка системы</a:t>
            </a:r>
          </a:p>
        </p:txBody>
      </p: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DD2A88A1-9550-4343-9FED-02D3258D6F60}"/>
              </a:ext>
            </a:extLst>
          </p:cNvPr>
          <p:cNvCxnSpPr/>
          <p:nvPr userDrawn="1"/>
        </p:nvCxnSpPr>
        <p:spPr>
          <a:xfrm>
            <a:off x="3264313" y="4615584"/>
            <a:ext cx="15697200" cy="0"/>
          </a:xfrm>
          <a:prstGeom prst="line">
            <a:avLst/>
          </a:prstGeom>
          <a:ln>
            <a:solidFill>
              <a:srgbClr val="FCA7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1F322DA3-C41E-5449-8F3B-DB1886AD7AC2}"/>
              </a:ext>
            </a:extLst>
          </p:cNvPr>
          <p:cNvCxnSpPr/>
          <p:nvPr userDrawn="1"/>
        </p:nvCxnSpPr>
        <p:spPr>
          <a:xfrm>
            <a:off x="3264313" y="5898119"/>
            <a:ext cx="15697200" cy="0"/>
          </a:xfrm>
          <a:prstGeom prst="line">
            <a:avLst/>
          </a:prstGeom>
          <a:ln>
            <a:solidFill>
              <a:srgbClr val="F169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B1A3BBA8-C616-894A-9898-43A80EA364D6}"/>
              </a:ext>
            </a:extLst>
          </p:cNvPr>
          <p:cNvCxnSpPr>
            <a:cxnSpLocks/>
          </p:cNvCxnSpPr>
          <p:nvPr userDrawn="1"/>
        </p:nvCxnSpPr>
        <p:spPr>
          <a:xfrm>
            <a:off x="5403850" y="7168779"/>
            <a:ext cx="13557663" cy="0"/>
          </a:xfrm>
          <a:prstGeom prst="line">
            <a:avLst/>
          </a:prstGeom>
          <a:ln>
            <a:solidFill>
              <a:srgbClr val="C245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CBB275A9-ED23-344F-87DF-6A698F6F5485}"/>
              </a:ext>
            </a:extLst>
          </p:cNvPr>
          <p:cNvCxnSpPr>
            <a:cxnSpLocks/>
          </p:cNvCxnSpPr>
          <p:nvPr userDrawn="1"/>
        </p:nvCxnSpPr>
        <p:spPr>
          <a:xfrm>
            <a:off x="5403850" y="8451314"/>
            <a:ext cx="13557663" cy="0"/>
          </a:xfrm>
          <a:prstGeom prst="line">
            <a:avLst/>
          </a:prstGeom>
          <a:ln>
            <a:solidFill>
              <a:srgbClr val="60A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AC38A314-DB64-C948-BFEB-F5E0A50A6BE7}"/>
              </a:ext>
            </a:extLst>
          </p:cNvPr>
          <p:cNvCxnSpPr>
            <a:cxnSpLocks/>
          </p:cNvCxnSpPr>
          <p:nvPr userDrawn="1"/>
        </p:nvCxnSpPr>
        <p:spPr>
          <a:xfrm>
            <a:off x="5403850" y="9727911"/>
            <a:ext cx="13557663" cy="0"/>
          </a:xfrm>
          <a:prstGeom prst="line">
            <a:avLst/>
          </a:prstGeom>
          <a:ln>
            <a:solidFill>
              <a:srgbClr val="CFFD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FCEA5C44-64D6-F043-8F52-EE204271410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50" y="2149474"/>
            <a:ext cx="6553200" cy="8727099"/>
          </a:xfrm>
          <a:prstGeom prst="rect">
            <a:avLst/>
          </a:prstGeom>
        </p:spPr>
      </p:pic>
      <p:sp>
        <p:nvSpPr>
          <p:cNvPr id="27" name="Номер слайда 3">
            <a:extLst>
              <a:ext uri="{FF2B5EF4-FFF2-40B4-BE49-F238E27FC236}">
                <a16:creationId xmlns:a16="http://schemas.microsoft.com/office/drawing/2014/main" id="{F0A146B0-C2B7-E148-AA3D-0F494BCB4C9B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793805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8D23812-5492-0442-9E9E-F912E94ED014}"/>
              </a:ext>
            </a:extLst>
          </p:cNvPr>
          <p:cNvSpPr txBox="1"/>
          <p:nvPr userDrawn="1"/>
        </p:nvSpPr>
        <p:spPr>
          <a:xfrm>
            <a:off x="1130838" y="1768475"/>
            <a:ext cx="2051844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Команда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5730E1E-0264-9E4E-A04A-C7B11AECE305}"/>
              </a:ext>
            </a:extLst>
          </p:cNvPr>
          <p:cNvSpPr txBox="1"/>
          <p:nvPr userDrawn="1"/>
        </p:nvSpPr>
        <p:spPr>
          <a:xfrm>
            <a:off x="1134503" y="7861835"/>
            <a:ext cx="1681422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rgbClr val="FCA7D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Бэклог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FD2547D-200D-A44E-88E3-EE7F93C9D572}"/>
              </a:ext>
            </a:extLst>
          </p:cNvPr>
          <p:cNvSpPr txBox="1"/>
          <p:nvPr userDrawn="1"/>
        </p:nvSpPr>
        <p:spPr>
          <a:xfrm>
            <a:off x="7766050" y="1768475"/>
            <a:ext cx="267047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rgbClr val="F169B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Совещания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3EB983-7A67-E24C-80DD-A060EFEACF72}"/>
              </a:ext>
            </a:extLst>
          </p:cNvPr>
          <p:cNvSpPr txBox="1"/>
          <p:nvPr userDrawn="1"/>
        </p:nvSpPr>
        <p:spPr>
          <a:xfrm>
            <a:off x="7766050" y="7861835"/>
            <a:ext cx="1771639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rgbClr val="C2459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Спринт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8ADB6D-F817-5B4C-981D-2C26542731F7}"/>
              </a:ext>
            </a:extLst>
          </p:cNvPr>
          <p:cNvSpPr txBox="1"/>
          <p:nvPr userDrawn="1"/>
        </p:nvSpPr>
        <p:spPr>
          <a:xfrm>
            <a:off x="14319250" y="1768475"/>
            <a:ext cx="3125856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rgbClr val="23C2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Инструменты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072415-A9C6-8743-B55E-5AD3A8F3BBFF}"/>
              </a:ext>
            </a:extLst>
          </p:cNvPr>
          <p:cNvSpPr txBox="1"/>
          <p:nvPr userDrawn="1"/>
        </p:nvSpPr>
        <p:spPr>
          <a:xfrm>
            <a:off x="14319250" y="7861835"/>
            <a:ext cx="2444836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rgbClr val="CFF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49DD433-8393-4F45-9457-DD93BC7CE3DA}"/>
              </a:ext>
            </a:extLst>
          </p:cNvPr>
          <p:cNvSpPr txBox="1"/>
          <p:nvPr userDrawn="1"/>
        </p:nvSpPr>
        <p:spPr>
          <a:xfrm>
            <a:off x="1136650" y="2530475"/>
            <a:ext cx="59436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каждом проекте участвуют </a:t>
            </a:r>
            <a:r>
              <a:rPr lang="en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en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um-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мастер, владелец продукта и команда, состоящая из</a:t>
            </a:r>
          </a:p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архитекторов, аналитиков, программистов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31BBDFD-370D-DD4C-B740-0BDDE499DF0E}"/>
              </a:ext>
            </a:extLst>
          </p:cNvPr>
          <p:cNvSpPr txBox="1"/>
          <p:nvPr userDrawn="1"/>
        </p:nvSpPr>
        <p:spPr>
          <a:xfrm>
            <a:off x="7775989" y="2530475"/>
            <a:ext cx="59436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рамках спринта происходят: планирование спринта, короткие ежедневные совещания, ретроспективное совещание и </a:t>
            </a:r>
            <a:r>
              <a:rPr lang="ru-RU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демо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D5B97A9-C875-A049-8CCD-3715388D5FEB}"/>
              </a:ext>
            </a:extLst>
          </p:cNvPr>
          <p:cNvSpPr txBox="1"/>
          <p:nvPr userDrawn="1"/>
        </p:nvSpPr>
        <p:spPr>
          <a:xfrm>
            <a:off x="14315937" y="2530475"/>
            <a:ext cx="472771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Используются передовые практики на проектах 1С, это позволяет нам работать максимально эффективно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28488FA-0BE8-D24E-AA0B-8E27DA63433C}"/>
              </a:ext>
            </a:extLst>
          </p:cNvPr>
          <p:cNvSpPr txBox="1"/>
          <p:nvPr userDrawn="1"/>
        </p:nvSpPr>
        <p:spPr>
          <a:xfrm>
            <a:off x="1136650" y="8702675"/>
            <a:ext cx="38862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основании требований клиента,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составляется список задач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критериями приемки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3F76C42-D121-8A46-AC28-780F893A8258}"/>
              </a:ext>
            </a:extLst>
          </p:cNvPr>
          <p:cNvSpPr txBox="1"/>
          <p:nvPr userDrawn="1"/>
        </p:nvSpPr>
        <p:spPr>
          <a:xfrm>
            <a:off x="7775989" y="8702675"/>
            <a:ext cx="456206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выполняется итерациями</a:t>
            </a:r>
          </a:p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фиксированной длительности и стоимости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05FA7EB-B62F-524B-8653-678CA3105362}"/>
              </a:ext>
            </a:extLst>
          </p:cNvPr>
          <p:cNvSpPr txBox="1"/>
          <p:nvPr userDrawn="1"/>
        </p:nvSpPr>
        <p:spPr>
          <a:xfrm>
            <a:off x="14315937" y="8702675"/>
            <a:ext cx="472771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После каждого спринта Заказчик получает рабочую версию продукта, обладающую минимальными, но достаточными функциями для работы пользователей</a:t>
            </a: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325A683A-F85B-9E49-8162-377D4347147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7250" y="2911475"/>
            <a:ext cx="3327400" cy="3801239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E627D6CC-9B91-794B-B402-CBD4C10AFB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250" y="6873875"/>
            <a:ext cx="2057400" cy="2418951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B17E606E-6D11-9141-8668-9E302843407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50" y="3902075"/>
            <a:ext cx="2846257" cy="3733800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5A757711-5969-584E-ACE0-D169D4A6E0EF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7450" y="3444875"/>
            <a:ext cx="5608162" cy="4165600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E9029AF0-7786-8446-A39F-16640D771E1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6050" y="3673475"/>
            <a:ext cx="3434522" cy="3125016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454A8CAE-F96A-C841-AF49-EB1F9A85B8D2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29050" y="5121275"/>
            <a:ext cx="2916583" cy="2895600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73A5DB11-D334-9546-BAC0-57763DD32885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4650" y="6188075"/>
            <a:ext cx="2667000" cy="2557972"/>
          </a:xfrm>
          <a:prstGeom prst="rect">
            <a:avLst/>
          </a:prstGeom>
        </p:spPr>
      </p:pic>
      <p:sp>
        <p:nvSpPr>
          <p:cNvPr id="27" name="Номер слайда 3">
            <a:extLst>
              <a:ext uri="{FF2B5EF4-FFF2-40B4-BE49-F238E27FC236}">
                <a16:creationId xmlns:a16="http://schemas.microsoft.com/office/drawing/2014/main" id="{257C9181-5A48-2846-9C0B-8DD134220073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  <p:sp>
        <p:nvSpPr>
          <p:cNvPr id="28" name="Заголовок 1">
            <a:extLst>
              <a:ext uri="{FF2B5EF4-FFF2-40B4-BE49-F238E27FC236}">
                <a16:creationId xmlns:a16="http://schemas.microsoft.com/office/drawing/2014/main" id="{50C69E9F-D19B-3B4D-AC87-1689017B4ADE}"/>
              </a:ext>
            </a:extLst>
          </p:cNvPr>
          <p:cNvSpPr txBox="1">
            <a:spLocks/>
          </p:cNvSpPr>
          <p:nvPr userDrawn="1"/>
        </p:nvSpPr>
        <p:spPr>
          <a:xfrm>
            <a:off x="1136650" y="701675"/>
            <a:ext cx="10401935" cy="5847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>
                <a:solidFill>
                  <a:schemeClr val="bg1"/>
                </a:solidFill>
                <a:cs typeface="Suisse Int'l Bold" panose="020B0804000000000000" pitchFamily="34" charset="-78"/>
              </a:rPr>
              <a:t>Проектное внедрение по </a:t>
            </a:r>
            <a:r>
              <a:rPr lang="ru-RU" sz="4000" b="1" dirty="0" err="1">
                <a:solidFill>
                  <a:schemeClr val="bg1"/>
                </a:solidFill>
                <a:cs typeface="Suisse Int'l Bold" panose="020B0804000000000000" pitchFamily="34" charset="-78"/>
              </a:rPr>
              <a:t>S</a:t>
            </a:r>
            <a:r>
              <a:rPr lang="en-US" sz="4000" b="1" dirty="0" err="1">
                <a:solidFill>
                  <a:schemeClr val="bg1"/>
                </a:solidFill>
                <a:cs typeface="Suisse Int'l Bold" panose="020B0804000000000000" pitchFamily="34" charset="-78"/>
              </a:rPr>
              <a:t>crum</a:t>
            </a:r>
            <a:endParaRPr lang="ru-RU" sz="4000" b="1" dirty="0">
              <a:solidFill>
                <a:schemeClr val="bg1"/>
              </a:solidFill>
              <a:cs typeface="Suisse Int'l Bold" panose="020B0804000000000000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280808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овый разде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206722DE-DAB1-0041-9CAE-877FF0FAB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2851" y="7788275"/>
            <a:ext cx="9067800" cy="1981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/>
              <a:t>Название раздела</a:t>
            </a: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CB54FCBA-F78B-2145-A5B3-85184E5388F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93850" y="4968875"/>
            <a:ext cx="2819400" cy="2286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0000"/>
            </a:lvl2pPr>
            <a:lvl3pPr>
              <a:defRPr sz="20000"/>
            </a:lvl3pPr>
            <a:lvl4pPr>
              <a:defRPr sz="20000"/>
            </a:lvl4pPr>
            <a:lvl5pPr>
              <a:defRPr sz="20000"/>
            </a:lvl5pPr>
          </a:lstStyle>
          <a:p>
            <a:pPr lvl="0"/>
            <a:r>
              <a:rPr lang="ru-RU" dirty="0"/>
              <a:t>2</a:t>
            </a:r>
          </a:p>
        </p:txBody>
      </p:sp>
      <p:sp>
        <p:nvSpPr>
          <p:cNvPr id="9" name="Номер слайда 3">
            <a:extLst>
              <a:ext uri="{FF2B5EF4-FFF2-40B4-BE49-F238E27FC236}">
                <a16:creationId xmlns:a16="http://schemas.microsoft.com/office/drawing/2014/main" id="{3C77EFFD-4ACF-7746-80A4-5E26E6C3AE53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44158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а белом фон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lder 2">
            <a:extLst>
              <a:ext uri="{FF2B5EF4-FFF2-40B4-BE49-F238E27FC236}">
                <a16:creationId xmlns:a16="http://schemas.microsoft.com/office/drawing/2014/main" id="{0E13A95E-DBA6-B141-8675-48A6E758C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0828" y="625475"/>
            <a:ext cx="12813622" cy="584775"/>
          </a:xfrm>
          <a:prstGeom prst="rect">
            <a:avLst/>
          </a:prstGeom>
        </p:spPr>
        <p:txBody>
          <a:bodyPr lIns="0" tIns="0" rIns="0" bIns="0"/>
          <a:lstStyle>
            <a:lvl1pPr>
              <a:defRPr sz="4000" b="1" i="0">
                <a:solidFill>
                  <a:schemeClr val="tx1"/>
                </a:solidFill>
                <a:latin typeface="+mj-lt"/>
                <a:cs typeface="Suisse Int'l Bold" panose="020B0804000000000000" pitchFamily="34" charset="-78"/>
              </a:defRPr>
            </a:lvl1pPr>
          </a:lstStyle>
          <a:p>
            <a:endParaRPr dirty="0"/>
          </a:p>
        </p:txBody>
      </p:sp>
      <p:sp>
        <p:nvSpPr>
          <p:cNvPr id="5" name="Номер слайда 3">
            <a:extLst>
              <a:ext uri="{FF2B5EF4-FFF2-40B4-BE49-F238E27FC236}">
                <a16:creationId xmlns:a16="http://schemas.microsoft.com/office/drawing/2014/main" id="{253F14FA-3D7A-DD43-A59C-2513F043A2FB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а тёмном фон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 userDrawn="1"/>
        </p:nvSpPr>
        <p:spPr>
          <a:xfrm>
            <a:off x="0" y="0"/>
            <a:ext cx="20104100" cy="11309350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12233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00828" y="625475"/>
            <a:ext cx="13194622" cy="584775"/>
          </a:xfrm>
          <a:prstGeom prst="rect">
            <a:avLst/>
          </a:prstGeom>
        </p:spPr>
        <p:txBody>
          <a:bodyPr lIns="0" tIns="0" rIns="0" bIns="0"/>
          <a:lstStyle>
            <a:lvl1pPr>
              <a:defRPr sz="4000" b="1" i="0">
                <a:solidFill>
                  <a:schemeClr val="bg1"/>
                </a:solidFill>
                <a:latin typeface="+mj-lt"/>
                <a:cs typeface="Suisse Int'l Bold" panose="020B0804000000000000" pitchFamily="34" charset="-78"/>
              </a:defRPr>
            </a:lvl1pPr>
          </a:lstStyle>
          <a:p>
            <a:endParaRPr dirty="0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6BF4532-1091-814E-AB7B-9D4953DFC1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452850" y="549275"/>
            <a:ext cx="2711302" cy="457200"/>
          </a:xfrm>
          <a:prstGeom prst="rect">
            <a:avLst/>
          </a:prstGeom>
        </p:spPr>
      </p:pic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B46EDA0C-A644-CA45-8228-1836862F4944}"/>
              </a:ext>
            </a:extLst>
          </p:cNvPr>
          <p:cNvSpPr/>
          <p:nvPr userDrawn="1"/>
        </p:nvSpPr>
        <p:spPr>
          <a:xfrm>
            <a:off x="19478625" y="10683875"/>
            <a:ext cx="625475" cy="6254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Номер слайда 3">
            <a:extLst>
              <a:ext uri="{FF2B5EF4-FFF2-40B4-BE49-F238E27FC236}">
                <a16:creationId xmlns:a16="http://schemas.microsoft.com/office/drawing/2014/main" id="{E186CFAE-45BC-4E4B-8D53-6EE282084780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lder 2">
            <a:extLst>
              <a:ext uri="{FF2B5EF4-FFF2-40B4-BE49-F238E27FC236}">
                <a16:creationId xmlns:a16="http://schemas.microsoft.com/office/drawing/2014/main" id="{0E13A95E-DBA6-B141-8675-48A6E758CC5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0828" y="625475"/>
            <a:ext cx="12813622" cy="584775"/>
          </a:xfrm>
          <a:prstGeom prst="rect">
            <a:avLst/>
          </a:prstGeom>
        </p:spPr>
        <p:txBody>
          <a:bodyPr lIns="0" tIns="0" rIns="0" bIns="0"/>
          <a:lstStyle>
            <a:lvl1pPr>
              <a:defRPr sz="4000" b="1" i="0">
                <a:solidFill>
                  <a:schemeClr val="tx1"/>
                </a:solidFill>
                <a:latin typeface="+mj-lt"/>
                <a:cs typeface="Suisse Int'l Bold" panose="020B0804000000000000" pitchFamily="34" charset="-78"/>
              </a:defRPr>
            </a:lvl1pPr>
          </a:lstStyle>
          <a:p>
            <a:r>
              <a:rPr lang="ru-RU" dirty="0"/>
              <a:t>Содержание</a:t>
            </a:r>
            <a:endParaRPr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1061718-B424-4A4A-BF6F-E41CC063395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12850" y="1844675"/>
            <a:ext cx="8839200" cy="2362200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  <a:buSzPct val="140000"/>
              <a:buFont typeface="Wingdings" pitchFamily="2" charset="2"/>
              <a:buChar char="§"/>
              <a:defRPr sz="2200"/>
            </a:lvl1pPr>
            <a:lvl2pPr marL="800100" indent="-342900">
              <a:buFont typeface="Arial" panose="020B0604020202020204" pitchFamily="34" charset="0"/>
              <a:buChar char="•"/>
              <a:defRPr sz="2200"/>
            </a:lvl2pPr>
            <a:lvl3pPr marL="1257300" indent="-342900">
              <a:buFont typeface="Arial" panose="020B0604020202020204" pitchFamily="34" charset="0"/>
              <a:buChar char="•"/>
              <a:defRPr sz="2200"/>
            </a:lvl3pPr>
            <a:lvl4pPr marL="1714500" indent="-342900">
              <a:buFont typeface="Arial" panose="020B0604020202020204" pitchFamily="34" charset="0"/>
              <a:buChar char="•"/>
              <a:defRPr sz="2200"/>
            </a:lvl4pPr>
            <a:lvl5pPr marL="2171700" indent="-342900">
              <a:buFont typeface="Arial" panose="020B0604020202020204" pitchFamily="34" charset="0"/>
              <a:buChar char="•"/>
              <a:defRPr sz="2200"/>
            </a:lvl5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40000"/>
              <a:tabLst/>
              <a:defRPr/>
            </a:pPr>
            <a:r>
              <a:rPr lang="ru-RU" dirty="0"/>
              <a:t>Образец текста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40000"/>
              <a:tabLst/>
              <a:defRPr/>
            </a:pPr>
            <a:r>
              <a:rPr lang="ru-RU" dirty="0"/>
              <a:t>Образец текста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40000"/>
              <a:tabLst/>
              <a:defRPr/>
            </a:pPr>
            <a:r>
              <a:rPr lang="ru-RU" dirty="0"/>
              <a:t>Образец текста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40000"/>
              <a:tabLst/>
              <a:defRPr/>
            </a:pPr>
            <a:r>
              <a:rPr lang="ru-RU" dirty="0"/>
              <a:t>Образец текста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40000"/>
              <a:tabLst/>
              <a:defRPr/>
            </a:pPr>
            <a:r>
              <a:rPr lang="ru-RU" dirty="0"/>
              <a:t>Образец текста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40000"/>
              <a:tabLst/>
              <a:defRPr/>
            </a:pPr>
            <a:r>
              <a:rPr lang="ru-RU" dirty="0"/>
              <a:t>Образец текста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40000"/>
              <a:tabLst/>
              <a:defRPr/>
            </a:pPr>
            <a:r>
              <a:rPr lang="ru-RU" dirty="0"/>
              <a:t>Образец текста</a:t>
            </a:r>
          </a:p>
        </p:txBody>
      </p:sp>
      <p:sp>
        <p:nvSpPr>
          <p:cNvPr id="8" name="Номер слайда 3">
            <a:extLst>
              <a:ext uri="{FF2B5EF4-FFF2-40B4-BE49-F238E27FC236}">
                <a16:creationId xmlns:a16="http://schemas.microsoft.com/office/drawing/2014/main" id="{819E5E17-4607-D344-900F-422A4317AF2D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93562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На белом фон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9D41CF3-064E-C342-99A4-1360E24127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4"/>
            <a:ext cx="20104100" cy="11308556"/>
          </a:xfrm>
          <a:prstGeom prst="rect">
            <a:avLst/>
          </a:prstGeom>
        </p:spPr>
      </p:pic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BE8D18F3-F4BB-8A47-ACDB-AA33D4DE5C04}"/>
              </a:ext>
            </a:extLst>
          </p:cNvPr>
          <p:cNvSpPr txBox="1">
            <a:spLocks/>
          </p:cNvSpPr>
          <p:nvPr userDrawn="1"/>
        </p:nvSpPr>
        <p:spPr>
          <a:xfrm>
            <a:off x="1136650" y="701675"/>
            <a:ext cx="13106400" cy="5847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 err="1">
                <a:solidFill>
                  <a:schemeClr val="tx1"/>
                </a:solidFill>
              </a:rPr>
              <a:t>W</a:t>
            </a:r>
            <a:r>
              <a:rPr lang="en-US" sz="4000" b="1" dirty="0" err="1">
                <a:solidFill>
                  <a:schemeClr val="tx1"/>
                </a:solidFill>
              </a:rPr>
              <a:t>aterfall</a:t>
            </a:r>
            <a:r>
              <a:rPr lang="en-US" sz="4000" b="1" dirty="0">
                <a:solidFill>
                  <a:schemeClr val="tx1"/>
                </a:solidFill>
              </a:rPr>
              <a:t> vs Scrum</a:t>
            </a:r>
            <a:endParaRPr lang="ru-RU" sz="4000" b="1" dirty="0">
              <a:solidFill>
                <a:schemeClr val="tx1"/>
              </a:solidFill>
              <a:cs typeface="Suisse Int'l Bold" panose="020B0804000000000000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62787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лиен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lder 2">
            <a:extLst>
              <a:ext uri="{FF2B5EF4-FFF2-40B4-BE49-F238E27FC236}">
                <a16:creationId xmlns:a16="http://schemas.microsoft.com/office/drawing/2014/main" id="{0E13A95E-DBA6-B141-8675-48A6E758CC5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0828" y="625475"/>
            <a:ext cx="12813622" cy="584775"/>
          </a:xfrm>
          <a:prstGeom prst="rect">
            <a:avLst/>
          </a:prstGeom>
        </p:spPr>
        <p:txBody>
          <a:bodyPr lIns="0" tIns="0" rIns="0" bIns="0"/>
          <a:lstStyle>
            <a:lvl1pPr>
              <a:defRPr sz="4000" b="1" i="0">
                <a:solidFill>
                  <a:schemeClr val="tx1"/>
                </a:solidFill>
                <a:latin typeface="+mj-lt"/>
                <a:cs typeface="Suisse Int'l Bold" panose="020B0804000000000000" pitchFamily="34" charset="-78"/>
              </a:defRPr>
            </a:lvl1pPr>
          </a:lstStyle>
          <a:p>
            <a:r>
              <a:rPr lang="ru-RU" dirty="0"/>
              <a:t>Наши клиенты</a:t>
            </a:r>
            <a:endParaRPr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336C275-8650-F04E-9BC2-A1C57DC465C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050" y="5349875"/>
            <a:ext cx="2282371" cy="72661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959E173-50E5-7346-AB23-AC8A230F14C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307" y="8931275"/>
            <a:ext cx="2282371" cy="41902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A74224C-2731-4542-A822-869090CCACE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450" y="7635875"/>
            <a:ext cx="2267454" cy="80554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7153714-F232-3042-A7C9-26B2260D5A6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8450" y="4130675"/>
            <a:ext cx="2268988" cy="44583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184640B-DE36-284E-8723-5187F475694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50" y="3902075"/>
            <a:ext cx="2608425" cy="1029642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5336E9C8-3C0F-724A-BD8F-F71E8B766F29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307" y="2987675"/>
            <a:ext cx="2282371" cy="346291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5CC6CB2-F28F-4C47-94A4-927696BADC9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650" y="9921875"/>
            <a:ext cx="2209530" cy="46990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5382161E-651E-8246-B621-7A083869103E}"/>
              </a:ext>
            </a:extLst>
          </p:cNvPr>
          <p:cNvPicPr/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8665" y="9617075"/>
            <a:ext cx="2251154" cy="1095345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40F27161-BF6B-7A41-82E4-DE2CB1FCE16C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950" y="2911475"/>
            <a:ext cx="2005261" cy="381000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E7E28F1E-E97A-864D-B259-91FCF50AB23C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650" y="5502275"/>
            <a:ext cx="2416629" cy="502659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F2FBEEEE-290A-EB4A-9B71-09A69C1C7B88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850" y="6721475"/>
            <a:ext cx="2215243" cy="443049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80D6A4CF-A0A2-1746-980B-133C5DE741B1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50" y="1844676"/>
            <a:ext cx="1971039" cy="304800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3D6E20FD-0DD7-9341-B692-C13EDF2365AF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0" y="4130675"/>
            <a:ext cx="2282371" cy="616240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DD9F6549-059F-9B4C-8D14-D7CA62D4C3B4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650" y="1539875"/>
            <a:ext cx="2494945" cy="860326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D41412E1-3475-3A4E-8971-99B7A8B095B5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8451" y="5426075"/>
            <a:ext cx="2729196" cy="469900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FE790B71-8B8A-0B41-BFDA-963BEE02FA90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0850" y="2911475"/>
            <a:ext cx="2483757" cy="488187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40C83847-7B35-FE4B-8A6B-71A8A81B26ED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8450" y="3925661"/>
            <a:ext cx="2622209" cy="738414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C553BE8C-7FA5-2A4D-966F-63AC7ACE7A8C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450" y="6569076"/>
            <a:ext cx="2530745" cy="872671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5BFA744B-1FC1-CD4F-AA41-454009AF6E20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650" y="6797675"/>
            <a:ext cx="2685143" cy="334096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D621B9C0-62BD-7747-A4AF-B3809E69ADBC}"/>
              </a:ext>
            </a:extLst>
          </p:cNvPr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649" y="7788275"/>
            <a:ext cx="2822169" cy="562115"/>
          </a:xfrm>
          <a:prstGeom prst="rect">
            <a:avLst/>
          </a:prstGeom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7E4884C4-F974-8C41-9D27-BCD661C076E0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2250" y="1692275"/>
            <a:ext cx="2430780" cy="838200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DE5AD958-080D-2D44-800A-C1B1A679E9FE}"/>
              </a:ext>
            </a:extLst>
          </p:cNvPr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650" y="9845675"/>
            <a:ext cx="2819400" cy="619782"/>
          </a:xfrm>
          <a:prstGeom prst="rect">
            <a:avLst/>
          </a:prstGeom>
        </p:spPr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D018BD24-F719-4548-86EA-B1C0ABC4CFB1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5005050" y="4130675"/>
            <a:ext cx="1632235" cy="497633"/>
          </a:xfrm>
          <a:prstGeom prst="rect">
            <a:avLst/>
          </a:prstGeom>
        </p:spPr>
      </p:pic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F02E1864-86D1-3541-A764-C3DBC0FA93F1}"/>
              </a:ext>
            </a:extLst>
          </p:cNvPr>
          <p:cNvPicPr>
            <a:picLocks noChangeAspect="1"/>
          </p:cNvPicPr>
          <p:nvPr userDrawn="1"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6250" y="2911475"/>
            <a:ext cx="2052735" cy="1537107"/>
          </a:xfrm>
          <a:prstGeom prst="rect">
            <a:avLst/>
          </a:prstGeom>
        </p:spPr>
      </p:pic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795D8812-F1D5-454E-BC57-DDAF20E3F15B}"/>
              </a:ext>
            </a:extLst>
          </p:cNvPr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5049" y="5349875"/>
            <a:ext cx="1897373" cy="457199"/>
          </a:xfrm>
          <a:prstGeom prst="rect">
            <a:avLst/>
          </a:prstGeom>
        </p:spPr>
      </p:pic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9D85760D-A156-4A4E-B98C-7D39E407C4DC}"/>
              </a:ext>
            </a:extLst>
          </p:cNvPr>
          <p:cNvPicPr>
            <a:picLocks noChangeAspect="1"/>
          </p:cNvPicPr>
          <p:nvPr userDrawn="1"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57450" y="7559675"/>
            <a:ext cx="1524000" cy="839755"/>
          </a:xfrm>
          <a:prstGeom prst="rect">
            <a:avLst/>
          </a:prstGeom>
        </p:spPr>
      </p:pic>
      <p:pic>
        <p:nvPicPr>
          <p:cNvPr id="33" name="Рисунок 32">
            <a:extLst>
              <a:ext uri="{FF2B5EF4-FFF2-40B4-BE49-F238E27FC236}">
                <a16:creationId xmlns:a16="http://schemas.microsoft.com/office/drawing/2014/main" id="{16FE8838-2956-6C42-8360-7F34DA4802F1}"/>
              </a:ext>
            </a:extLst>
          </p:cNvPr>
          <p:cNvPicPr>
            <a:picLocks noChangeAspect="1"/>
          </p:cNvPicPr>
          <p:nvPr userDrawn="1"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72049" y="7788275"/>
            <a:ext cx="1436149" cy="1085461"/>
          </a:xfrm>
          <a:prstGeom prst="rect">
            <a:avLst/>
          </a:prstGeom>
        </p:spPr>
      </p:pic>
      <p:pic>
        <p:nvPicPr>
          <p:cNvPr id="34" name="Рисунок 33">
            <a:extLst>
              <a:ext uri="{FF2B5EF4-FFF2-40B4-BE49-F238E27FC236}">
                <a16:creationId xmlns:a16="http://schemas.microsoft.com/office/drawing/2014/main" id="{05BF4308-B011-EA43-B15A-CFCE81CDCC0A}"/>
              </a:ext>
            </a:extLst>
          </p:cNvPr>
          <p:cNvPicPr>
            <a:picLocks noChangeAspect="1"/>
          </p:cNvPicPr>
          <p:nvPr userDrawn="1"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95850" y="9540875"/>
            <a:ext cx="1432331" cy="1190625"/>
          </a:xfrm>
          <a:prstGeom prst="rect">
            <a:avLst/>
          </a:prstGeom>
        </p:spPr>
      </p:pic>
      <p:pic>
        <p:nvPicPr>
          <p:cNvPr id="35" name="Рисунок 34">
            <a:extLst>
              <a:ext uri="{FF2B5EF4-FFF2-40B4-BE49-F238E27FC236}">
                <a16:creationId xmlns:a16="http://schemas.microsoft.com/office/drawing/2014/main" id="{F71434CF-7067-EC41-B843-C2002FBC2E5A}"/>
              </a:ext>
            </a:extLst>
          </p:cNvPr>
          <p:cNvPicPr>
            <a:picLocks noChangeAspect="1"/>
          </p:cNvPicPr>
          <p:nvPr userDrawn="1"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72050" y="1463675"/>
            <a:ext cx="972274" cy="1066800"/>
          </a:xfrm>
          <a:prstGeom prst="rect">
            <a:avLst/>
          </a:prstGeom>
        </p:spPr>
      </p:pic>
      <p:pic>
        <p:nvPicPr>
          <p:cNvPr id="36" name="Рисунок 35">
            <a:extLst>
              <a:ext uri="{FF2B5EF4-FFF2-40B4-BE49-F238E27FC236}">
                <a16:creationId xmlns:a16="http://schemas.microsoft.com/office/drawing/2014/main" id="{0FC5FA0F-B1B2-D94E-B45B-B187B9510AE3}"/>
              </a:ext>
            </a:extLst>
          </p:cNvPr>
          <p:cNvPicPr>
            <a:picLocks noChangeAspect="1"/>
          </p:cNvPicPr>
          <p:nvPr userDrawn="1"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8850" y="6492875"/>
            <a:ext cx="1602704" cy="711200"/>
          </a:xfrm>
          <a:prstGeom prst="rect">
            <a:avLst/>
          </a:prstGeom>
        </p:spPr>
      </p:pic>
      <p:pic>
        <p:nvPicPr>
          <p:cNvPr id="37" name="Рисунок 36">
            <a:extLst>
              <a:ext uri="{FF2B5EF4-FFF2-40B4-BE49-F238E27FC236}">
                <a16:creationId xmlns:a16="http://schemas.microsoft.com/office/drawing/2014/main" id="{0C3A4FFB-3246-AA40-866B-2C44E77D2A1E}"/>
              </a:ext>
            </a:extLst>
          </p:cNvPr>
          <p:cNvPicPr>
            <a:picLocks noChangeAspect="1"/>
          </p:cNvPicPr>
          <p:nvPr userDrawn="1"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1250" y="8778875"/>
            <a:ext cx="1295400" cy="753140"/>
          </a:xfrm>
          <a:prstGeom prst="rect">
            <a:avLst/>
          </a:prstGeom>
        </p:spPr>
      </p:pic>
      <p:pic>
        <p:nvPicPr>
          <p:cNvPr id="38" name="Рисунок 37">
            <a:extLst>
              <a:ext uri="{FF2B5EF4-FFF2-40B4-BE49-F238E27FC236}">
                <a16:creationId xmlns:a16="http://schemas.microsoft.com/office/drawing/2014/main" id="{4C38825F-8B01-C44B-93E9-4E1FFD7BF0C6}"/>
              </a:ext>
            </a:extLst>
          </p:cNvPr>
          <p:cNvPicPr>
            <a:picLocks noChangeAspect="1"/>
          </p:cNvPicPr>
          <p:nvPr userDrawn="1"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5050" y="9998075"/>
            <a:ext cx="1752600" cy="604345"/>
          </a:xfrm>
          <a:prstGeom prst="rect">
            <a:avLst/>
          </a:prstGeom>
        </p:spPr>
      </p:pic>
      <p:pic>
        <p:nvPicPr>
          <p:cNvPr id="39" name="Рисунок 38">
            <a:extLst>
              <a:ext uri="{FF2B5EF4-FFF2-40B4-BE49-F238E27FC236}">
                <a16:creationId xmlns:a16="http://schemas.microsoft.com/office/drawing/2014/main" id="{B8E864B4-F864-F84A-A0B0-9E5901581078}"/>
              </a:ext>
            </a:extLst>
          </p:cNvPr>
          <p:cNvPicPr>
            <a:picLocks noChangeAspect="1"/>
          </p:cNvPicPr>
          <p:nvPr userDrawn="1"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85959" y="8855075"/>
            <a:ext cx="1763363" cy="609600"/>
          </a:xfrm>
          <a:prstGeom prst="rect">
            <a:avLst/>
          </a:prstGeom>
        </p:spPr>
      </p:pic>
      <p:pic>
        <p:nvPicPr>
          <p:cNvPr id="40" name="Рисунок 39">
            <a:extLst>
              <a:ext uri="{FF2B5EF4-FFF2-40B4-BE49-F238E27FC236}">
                <a16:creationId xmlns:a16="http://schemas.microsoft.com/office/drawing/2014/main" id="{0486411D-E7F2-F945-ADD9-E172043A759C}"/>
              </a:ext>
            </a:extLst>
          </p:cNvPr>
          <p:cNvPicPr>
            <a:picLocks noChangeAspect="1"/>
          </p:cNvPicPr>
          <p:nvPr userDrawn="1"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0250" y="1158875"/>
            <a:ext cx="2264113" cy="1600200"/>
          </a:xfrm>
          <a:prstGeom prst="rect">
            <a:avLst/>
          </a:prstGeom>
        </p:spPr>
      </p:pic>
      <p:pic>
        <p:nvPicPr>
          <p:cNvPr id="41" name="Рисунок 40">
            <a:extLst>
              <a:ext uri="{FF2B5EF4-FFF2-40B4-BE49-F238E27FC236}">
                <a16:creationId xmlns:a16="http://schemas.microsoft.com/office/drawing/2014/main" id="{50D9D26A-CDD3-9843-8182-135A5BB9E2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886"/>
          <a:stretch/>
        </p:blipFill>
        <p:spPr>
          <a:xfrm>
            <a:off x="17443450" y="4740275"/>
            <a:ext cx="1676400" cy="1109232"/>
          </a:xfrm>
          <a:prstGeom prst="rect">
            <a:avLst/>
          </a:prstGeom>
        </p:spPr>
      </p:pic>
      <p:pic>
        <p:nvPicPr>
          <p:cNvPr id="42" name="Рисунок 41">
            <a:extLst>
              <a:ext uri="{FF2B5EF4-FFF2-40B4-BE49-F238E27FC236}">
                <a16:creationId xmlns:a16="http://schemas.microsoft.com/office/drawing/2014/main" id="{76F390BD-E919-254C-BE2C-A56C447AEB2B}"/>
              </a:ext>
            </a:extLst>
          </p:cNvPr>
          <p:cNvPicPr>
            <a:picLocks noChangeAspect="1"/>
          </p:cNvPicPr>
          <p:nvPr userDrawn="1"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850" y="1692275"/>
            <a:ext cx="1719977" cy="685800"/>
          </a:xfrm>
          <a:prstGeom prst="rect">
            <a:avLst/>
          </a:prstGeom>
        </p:spPr>
      </p:pic>
      <p:pic>
        <p:nvPicPr>
          <p:cNvPr id="43" name="Рисунок 42">
            <a:extLst>
              <a:ext uri="{FF2B5EF4-FFF2-40B4-BE49-F238E27FC236}">
                <a16:creationId xmlns:a16="http://schemas.microsoft.com/office/drawing/2014/main" id="{DAE8A1DB-8B02-4E49-A99F-31543B8B1279}"/>
              </a:ext>
            </a:extLst>
          </p:cNvPr>
          <p:cNvPicPr>
            <a:picLocks noChangeAspect="1"/>
          </p:cNvPicPr>
          <p:nvPr userDrawn="1"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4407" y="7788275"/>
            <a:ext cx="1806466" cy="463692"/>
          </a:xfrm>
          <a:prstGeom prst="rect">
            <a:avLst/>
          </a:prstGeom>
        </p:spPr>
      </p:pic>
      <p:pic>
        <p:nvPicPr>
          <p:cNvPr id="44" name="Рисунок 43">
            <a:extLst>
              <a:ext uri="{FF2B5EF4-FFF2-40B4-BE49-F238E27FC236}">
                <a16:creationId xmlns:a16="http://schemas.microsoft.com/office/drawing/2014/main" id="{267A669D-08EF-0E44-A252-05581A405768}"/>
              </a:ext>
            </a:extLst>
          </p:cNvPr>
          <p:cNvPicPr>
            <a:picLocks noChangeAspect="1"/>
          </p:cNvPicPr>
          <p:nvPr userDrawn="1"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9504" y="5197475"/>
            <a:ext cx="2096273" cy="724518"/>
          </a:xfrm>
          <a:prstGeom prst="rect">
            <a:avLst/>
          </a:prstGeom>
        </p:spPr>
      </p:pic>
      <p:pic>
        <p:nvPicPr>
          <p:cNvPr id="45" name="Рисунок 44">
            <a:extLst>
              <a:ext uri="{FF2B5EF4-FFF2-40B4-BE49-F238E27FC236}">
                <a16:creationId xmlns:a16="http://schemas.microsoft.com/office/drawing/2014/main" id="{919AB2BF-A6EE-6049-BE69-4A75635C5C12}"/>
              </a:ext>
            </a:extLst>
          </p:cNvPr>
          <p:cNvPicPr>
            <a:picLocks noChangeAspect="1"/>
          </p:cNvPicPr>
          <p:nvPr userDrawn="1"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0828" y="6721475"/>
            <a:ext cx="1873625" cy="457200"/>
          </a:xfrm>
          <a:prstGeom prst="rect">
            <a:avLst/>
          </a:prstGeom>
        </p:spPr>
      </p:pic>
      <p:pic>
        <p:nvPicPr>
          <p:cNvPr id="46" name="Рисунок 45">
            <a:extLst>
              <a:ext uri="{FF2B5EF4-FFF2-40B4-BE49-F238E27FC236}">
                <a16:creationId xmlns:a16="http://schemas.microsoft.com/office/drawing/2014/main" id="{0D0F6B67-36AA-A948-A5CA-41BE199FF9C2}"/>
              </a:ext>
            </a:extLst>
          </p:cNvPr>
          <p:cNvPicPr>
            <a:picLocks noChangeAspect="1"/>
          </p:cNvPicPr>
          <p:nvPr userDrawn="1"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5140" y="2987675"/>
            <a:ext cx="1905000" cy="354725"/>
          </a:xfrm>
          <a:prstGeom prst="rect">
            <a:avLst/>
          </a:prstGeom>
        </p:spPr>
      </p:pic>
      <p:pic>
        <p:nvPicPr>
          <p:cNvPr id="47" name="Рисунок 46">
            <a:extLst>
              <a:ext uri="{FF2B5EF4-FFF2-40B4-BE49-F238E27FC236}">
                <a16:creationId xmlns:a16="http://schemas.microsoft.com/office/drawing/2014/main" id="{EACD7C91-56B9-2945-9692-A242D8A291CC}"/>
              </a:ext>
            </a:extLst>
          </p:cNvPr>
          <p:cNvPicPr>
            <a:picLocks noChangeAspect="1"/>
          </p:cNvPicPr>
          <p:nvPr userDrawn="1"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2650" y="2759075"/>
            <a:ext cx="2209798" cy="762000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:a16="http://schemas.microsoft.com/office/drawing/2014/main" id="{A9534B40-2275-3C4D-B749-9F490BB2A6A6}"/>
              </a:ext>
            </a:extLst>
          </p:cNvPr>
          <p:cNvPicPr>
            <a:picLocks noChangeAspect="1"/>
          </p:cNvPicPr>
          <p:nvPr userDrawn="1"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050" y="7788275"/>
            <a:ext cx="2057400" cy="501805"/>
          </a:xfrm>
          <a:prstGeom prst="rect">
            <a:avLst/>
          </a:prstGeom>
        </p:spPr>
      </p:pic>
      <p:pic>
        <p:nvPicPr>
          <p:cNvPr id="49" name="Рисунок 48">
            <a:extLst>
              <a:ext uri="{FF2B5EF4-FFF2-40B4-BE49-F238E27FC236}">
                <a16:creationId xmlns:a16="http://schemas.microsoft.com/office/drawing/2014/main" id="{27D6C13E-9B6A-494D-B784-E0760BDB6F43}"/>
              </a:ext>
            </a:extLst>
          </p:cNvPr>
          <p:cNvPicPr>
            <a:picLocks noChangeAspect="1"/>
          </p:cNvPicPr>
          <p:nvPr userDrawn="1"/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050" y="8626475"/>
            <a:ext cx="2057400" cy="710469"/>
          </a:xfrm>
          <a:prstGeom prst="rect">
            <a:avLst/>
          </a:prstGeom>
        </p:spPr>
      </p:pic>
      <p:pic>
        <p:nvPicPr>
          <p:cNvPr id="50" name="Рисунок 49">
            <a:extLst>
              <a:ext uri="{FF2B5EF4-FFF2-40B4-BE49-F238E27FC236}">
                <a16:creationId xmlns:a16="http://schemas.microsoft.com/office/drawing/2014/main" id="{0432D33B-CF64-4045-BB81-147F488B20A1}"/>
              </a:ext>
            </a:extLst>
          </p:cNvPr>
          <p:cNvPicPr>
            <a:picLocks noChangeAspect="1"/>
          </p:cNvPicPr>
          <p:nvPr userDrawn="1"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650" y="9007475"/>
            <a:ext cx="2540000" cy="406400"/>
          </a:xfrm>
          <a:prstGeom prst="rect">
            <a:avLst/>
          </a:prstGeom>
        </p:spPr>
      </p:pic>
      <p:pic>
        <p:nvPicPr>
          <p:cNvPr id="51" name="Рисунок 50">
            <a:extLst>
              <a:ext uri="{FF2B5EF4-FFF2-40B4-BE49-F238E27FC236}">
                <a16:creationId xmlns:a16="http://schemas.microsoft.com/office/drawing/2014/main" id="{2ABA4F16-71CC-B34C-84FA-AE8F29EE0045}"/>
              </a:ext>
            </a:extLst>
          </p:cNvPr>
          <p:cNvPicPr>
            <a:picLocks noChangeAspect="1"/>
          </p:cNvPicPr>
          <p:nvPr userDrawn="1"/>
        </p:nvPicPr>
        <p:blipFill>
          <a:blip r:embed="rId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7040" y="9845675"/>
            <a:ext cx="1981200" cy="630382"/>
          </a:xfrm>
          <a:prstGeom prst="rect">
            <a:avLst/>
          </a:prstGeom>
        </p:spPr>
      </p:pic>
      <p:pic>
        <p:nvPicPr>
          <p:cNvPr id="52" name="Рисунок 51">
            <a:extLst>
              <a:ext uri="{FF2B5EF4-FFF2-40B4-BE49-F238E27FC236}">
                <a16:creationId xmlns:a16="http://schemas.microsoft.com/office/drawing/2014/main" id="{B8B934B3-073F-D047-9775-5BCD834236F5}"/>
              </a:ext>
            </a:extLst>
          </p:cNvPr>
          <p:cNvPicPr>
            <a:picLocks noChangeAspect="1"/>
          </p:cNvPicPr>
          <p:nvPr userDrawn="1"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3450" y="6340475"/>
            <a:ext cx="1752600" cy="683707"/>
          </a:xfrm>
          <a:prstGeom prst="rect">
            <a:avLst/>
          </a:prstGeom>
        </p:spPr>
      </p:pic>
      <p:sp>
        <p:nvSpPr>
          <p:cNvPr id="55" name="Номер слайда 3">
            <a:extLst>
              <a:ext uri="{FF2B5EF4-FFF2-40B4-BE49-F238E27FC236}">
                <a16:creationId xmlns:a16="http://schemas.microsoft.com/office/drawing/2014/main" id="{2434BE78-C1D7-5340-898C-A46EA940B87C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489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пасибо за вним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>
            <a:extLst>
              <a:ext uri="{FF2B5EF4-FFF2-40B4-BE49-F238E27FC236}">
                <a16:creationId xmlns:a16="http://schemas.microsoft.com/office/drawing/2014/main" id="{68EDADFC-DBE5-3A45-8926-611CF1FD9F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36650" y="7483475"/>
            <a:ext cx="2667000" cy="2667000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grpSp>
        <p:nvGrpSpPr>
          <p:cNvPr id="61" name="Группа 60">
            <a:extLst>
              <a:ext uri="{FF2B5EF4-FFF2-40B4-BE49-F238E27FC236}">
                <a16:creationId xmlns:a16="http://schemas.microsoft.com/office/drawing/2014/main" id="{1815A408-115D-7D4E-8D4F-8AA8E592885E}"/>
              </a:ext>
            </a:extLst>
          </p:cNvPr>
          <p:cNvGrpSpPr/>
          <p:nvPr userDrawn="1"/>
        </p:nvGrpSpPr>
        <p:grpSpPr>
          <a:xfrm>
            <a:off x="899396" y="3140075"/>
            <a:ext cx="7797327" cy="2390239"/>
            <a:chOff x="899396" y="3140075"/>
            <a:chExt cx="7797327" cy="2390239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3456CE91-76AD-024D-9C6B-47213AC50C3A}"/>
                </a:ext>
              </a:extLst>
            </p:cNvPr>
            <p:cNvSpPr txBox="1"/>
            <p:nvPr/>
          </p:nvSpPr>
          <p:spPr>
            <a:xfrm>
              <a:off x="899396" y="4206875"/>
              <a:ext cx="7797327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spc="-150" dirty="0">
                  <a:latin typeface="Arial Black" panose="020B0604020202020204" pitchFamily="34" charset="0"/>
                  <a:cs typeface="Arial Black" panose="020B0604020202020204" pitchFamily="34" charset="0"/>
                </a:rPr>
                <a:t>за внимание!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3C6515E6-57B1-7345-A620-CCBC2627B17B}"/>
                </a:ext>
              </a:extLst>
            </p:cNvPr>
            <p:cNvSpPr txBox="1"/>
            <p:nvPr/>
          </p:nvSpPr>
          <p:spPr>
            <a:xfrm>
              <a:off x="899396" y="3140075"/>
              <a:ext cx="499527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spc="-150" dirty="0">
                  <a:latin typeface="Arial Black" panose="020B0604020202020204" pitchFamily="34" charset="0"/>
                  <a:cs typeface="Arial Black" panose="020B0604020202020204" pitchFamily="34" charset="0"/>
                </a:rPr>
                <a:t>Спасибо</a:t>
              </a:r>
            </a:p>
          </p:txBody>
        </p:sp>
      </p:grpSp>
      <p:sp>
        <p:nvSpPr>
          <p:cNvPr id="65" name="Текст 64">
            <a:extLst>
              <a:ext uri="{FF2B5EF4-FFF2-40B4-BE49-F238E27FC236}">
                <a16:creationId xmlns:a16="http://schemas.microsoft.com/office/drawing/2014/main" id="{99EDB3D2-6EBD-3E4E-ABC5-BE6C466F747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84650" y="8550275"/>
            <a:ext cx="3810000" cy="457200"/>
          </a:xfrm>
          <a:prstGeom prst="rect">
            <a:avLst/>
          </a:prstGeom>
        </p:spPr>
        <p:txBody>
          <a:bodyPr/>
          <a:lstStyle>
            <a:lvl1pPr>
              <a:defRPr sz="2400" b="1"/>
            </a:lvl1pPr>
          </a:lstStyle>
          <a:p>
            <a:pPr lvl="0"/>
            <a:r>
              <a:rPr lang="ru-RU" dirty="0"/>
              <a:t>Имя Фамилия</a:t>
            </a:r>
          </a:p>
        </p:txBody>
      </p:sp>
      <p:sp>
        <p:nvSpPr>
          <p:cNvPr id="67" name="Текст 66">
            <a:extLst>
              <a:ext uri="{FF2B5EF4-FFF2-40B4-BE49-F238E27FC236}">
                <a16:creationId xmlns:a16="http://schemas.microsoft.com/office/drawing/2014/main" id="{1FC6BB49-8231-F04A-BAC5-58D4DC5C369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84650" y="9236075"/>
            <a:ext cx="3810000" cy="914400"/>
          </a:xfrm>
          <a:prstGeom prst="rect">
            <a:avLst/>
          </a:prstGeom>
        </p:spPr>
        <p:txBody>
          <a:bodyPr/>
          <a:lstStyle/>
          <a:p>
            <a:r>
              <a:rPr kumimoji="1" lang="ru-RU" dirty="0">
                <a:latin typeface="Arial" panose="020B0604020202020204" pitchFamily="34" charset="0"/>
                <a:cs typeface="Arial" panose="020B0604020202020204" pitchFamily="34" charset="0"/>
                <a:sym typeface="Helvetica" charset="0"/>
              </a:rPr>
              <a:t>Менеджер по работе с клиентами</a:t>
            </a:r>
            <a:br>
              <a:rPr kumimoji="1" lang="en-US" dirty="0">
                <a:latin typeface="Arial" panose="020B0604020202020204" pitchFamily="34" charset="0"/>
                <a:cs typeface="Arial" panose="020B0604020202020204" pitchFamily="34" charset="0"/>
                <a:sym typeface="Helvetica" charset="0"/>
              </a:rPr>
            </a:br>
            <a:r>
              <a:rPr kumimoji="1" lang="ru-RU" dirty="0">
                <a:latin typeface="Arial" panose="020B0604020202020204" pitchFamily="34" charset="0"/>
                <a:cs typeface="Arial" panose="020B0604020202020204" pitchFamily="34" charset="0"/>
                <a:sym typeface="Helvetica" charset="0"/>
              </a:rPr>
              <a:t>Тел.: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+ 7 90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011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59</a:t>
            </a:r>
            <a:br>
              <a:rPr kumimoji="1" lang="ru-RU" dirty="0">
                <a:latin typeface="Arial" panose="020B0604020202020204" pitchFamily="34" charset="0"/>
                <a:cs typeface="Arial" panose="020B0604020202020204" pitchFamily="34" charset="0"/>
                <a:sym typeface="Helvetica" charset="0"/>
              </a:rPr>
            </a:br>
            <a:r>
              <a:rPr kumimoji="1" lang="en-US" dirty="0">
                <a:latin typeface="Arial" panose="020B0604020202020204" pitchFamily="34" charset="0"/>
                <a:cs typeface="Arial" panose="020B0604020202020204" pitchFamily="34" charset="0"/>
              </a:rPr>
              <a:t>E-mail: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AnEZubarev@1bit.com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Рисунок 2">
            <a:extLst>
              <a:ext uri="{FF2B5EF4-FFF2-40B4-BE49-F238E27FC236}">
                <a16:creationId xmlns:a16="http://schemas.microsoft.com/office/drawing/2014/main" id="{6B98C71B-6FED-7A44-B990-F51C5647E4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560803" y="7483475"/>
            <a:ext cx="2667000" cy="2667000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9" name="Текст 64">
            <a:extLst>
              <a:ext uri="{FF2B5EF4-FFF2-40B4-BE49-F238E27FC236}">
                <a16:creationId xmlns:a16="http://schemas.microsoft.com/office/drawing/2014/main" id="{9437CFCC-A6D0-9848-B447-E8E5084F34B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608803" y="8550275"/>
            <a:ext cx="3810000" cy="457200"/>
          </a:xfrm>
          <a:prstGeom prst="rect">
            <a:avLst/>
          </a:prstGeom>
        </p:spPr>
        <p:txBody>
          <a:bodyPr/>
          <a:lstStyle>
            <a:lvl1pPr>
              <a:defRPr sz="2400" b="1"/>
            </a:lvl1pPr>
          </a:lstStyle>
          <a:p>
            <a:pPr lvl="0"/>
            <a:r>
              <a:rPr lang="ru-RU" dirty="0"/>
              <a:t>Имя Фамилия</a:t>
            </a:r>
          </a:p>
        </p:txBody>
      </p:sp>
      <p:sp>
        <p:nvSpPr>
          <p:cNvPr id="70" name="Текст 66">
            <a:extLst>
              <a:ext uri="{FF2B5EF4-FFF2-40B4-BE49-F238E27FC236}">
                <a16:creationId xmlns:a16="http://schemas.microsoft.com/office/drawing/2014/main" id="{94A24500-C912-3D48-B4B1-249D0BA5837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608803" y="9236075"/>
            <a:ext cx="3810000" cy="914400"/>
          </a:xfrm>
          <a:prstGeom prst="rect">
            <a:avLst/>
          </a:prstGeom>
        </p:spPr>
        <p:txBody>
          <a:bodyPr/>
          <a:lstStyle/>
          <a:p>
            <a:r>
              <a:rPr kumimoji="1" lang="ru-RU" dirty="0">
                <a:latin typeface="Arial" panose="020B0604020202020204" pitchFamily="34" charset="0"/>
                <a:cs typeface="Arial" panose="020B0604020202020204" pitchFamily="34" charset="0"/>
                <a:sym typeface="Helvetica" charset="0"/>
              </a:rPr>
              <a:t>Менеджер по работе с клиентами</a:t>
            </a:r>
            <a:br>
              <a:rPr kumimoji="1" lang="en-US" dirty="0">
                <a:latin typeface="Arial" panose="020B0604020202020204" pitchFamily="34" charset="0"/>
                <a:cs typeface="Arial" panose="020B0604020202020204" pitchFamily="34" charset="0"/>
                <a:sym typeface="Helvetica" charset="0"/>
              </a:rPr>
            </a:br>
            <a:r>
              <a:rPr kumimoji="1" lang="ru-RU" dirty="0">
                <a:latin typeface="Arial" panose="020B0604020202020204" pitchFamily="34" charset="0"/>
                <a:cs typeface="Arial" panose="020B0604020202020204" pitchFamily="34" charset="0"/>
                <a:sym typeface="Helvetica" charset="0"/>
              </a:rPr>
              <a:t>Тел.: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+ 7 90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011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59</a:t>
            </a:r>
            <a:br>
              <a:rPr kumimoji="1" lang="ru-RU" dirty="0">
                <a:latin typeface="Arial" panose="020B0604020202020204" pitchFamily="34" charset="0"/>
                <a:cs typeface="Arial" panose="020B0604020202020204" pitchFamily="34" charset="0"/>
                <a:sym typeface="Helvetica" charset="0"/>
              </a:rPr>
            </a:br>
            <a:r>
              <a:rPr kumimoji="1" lang="en-US" dirty="0">
                <a:latin typeface="Arial" panose="020B0604020202020204" pitchFamily="34" charset="0"/>
                <a:cs typeface="Arial" panose="020B0604020202020204" pitchFamily="34" charset="0"/>
              </a:rPr>
              <a:t>E-mail: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AnEZubarev@1bit.com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Номер слайда 3">
            <a:extLst>
              <a:ext uri="{FF2B5EF4-FFF2-40B4-BE49-F238E27FC236}">
                <a16:creationId xmlns:a16="http://schemas.microsoft.com/office/drawing/2014/main" id="{03B55695-7552-984C-A23A-D4C47AC61DC4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75697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7/9/24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9692937" y="10836275"/>
            <a:ext cx="196850" cy="553998"/>
          </a:xfrm>
        </p:spPr>
        <p:txBody>
          <a:bodyPr lIns="0" tIns="0" rIns="0" bIns="0"/>
          <a:lstStyle>
            <a:lvl1pPr>
              <a:defRPr sz="13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48895">
              <a:lnSpc>
                <a:spcPct val="100000"/>
              </a:lnSpc>
              <a:spcBef>
                <a:spcPts val="434"/>
              </a:spcBef>
            </a:pPr>
            <a:fld id="{81D60167-4931-47E6-BA6A-407CBD079E47}" type="slidenum">
              <a:rPr spc="135" dirty="0"/>
              <a:t>‹#›</a:t>
            </a:fld>
            <a:endParaRPr spc="135" dirty="0"/>
          </a:p>
        </p:txBody>
      </p:sp>
    </p:spTree>
    <p:extLst>
      <p:ext uri="{BB962C8B-B14F-4D97-AF65-F5344CB8AC3E}">
        <p14:creationId xmlns:p14="http://schemas.microsoft.com/office/powerpoint/2010/main" val="4227396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Holder 2">
            <a:extLst>
              <a:ext uri="{FF2B5EF4-FFF2-40B4-BE49-F238E27FC236}">
                <a16:creationId xmlns:a16="http://schemas.microsoft.com/office/drawing/2014/main" id="{3E1BDB24-CA72-9F4F-A131-9C76AEA9F9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0828" y="747819"/>
            <a:ext cx="10401935" cy="584775"/>
          </a:xfrm>
          <a:prstGeom prst="rect">
            <a:avLst/>
          </a:prstGeom>
        </p:spPr>
        <p:txBody>
          <a:bodyPr lIns="0" tIns="0" rIns="0" bIns="0"/>
          <a:lstStyle>
            <a:lvl1pPr>
              <a:defRPr sz="3800" b="1" i="0">
                <a:solidFill>
                  <a:schemeClr val="tx1"/>
                </a:solidFill>
                <a:latin typeface="Suisse Intl" panose="020B0504000000000000" pitchFamily="34" charset="-78"/>
                <a:cs typeface="Suisse Intl" panose="020B0504000000000000" pitchFamily="34" charset="-78"/>
              </a:defRPr>
            </a:lvl1pPr>
          </a:lstStyle>
          <a:p>
            <a:endParaRPr dirty="0"/>
          </a:p>
        </p:txBody>
      </p:sp>
      <p:sp>
        <p:nvSpPr>
          <p:cNvPr id="11" name="Номер слайда 3">
            <a:extLst>
              <a:ext uri="{FF2B5EF4-FFF2-40B4-BE49-F238E27FC236}">
                <a16:creationId xmlns:a16="http://schemas.microsoft.com/office/drawing/2014/main" id="{D0A2C889-98F6-7845-843E-5BFF993D6F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9500850" y="10683874"/>
            <a:ext cx="603250" cy="625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cs typeface="Suisse Intl" panose="020B0504000000000000" pitchFamily="34" charset="-78"/>
              </a:defRPr>
            </a:lvl1pPr>
          </a:lstStyle>
          <a:p>
            <a:pPr algn="ctr"/>
            <a:fld id="{9945066E-FA9E-E14C-B2FC-BCFA12920EF0}" type="slidenum">
              <a:rPr lang="ru-RU" smtClean="0"/>
              <a:pPr algn="ctr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0218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5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slideLayout" Target="../slideLayouts/slideLayout12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BB4A3EF-84D7-4E42-B862-561FA45B92A4}"/>
              </a:ext>
            </a:extLst>
          </p:cNvPr>
          <p:cNvSpPr/>
          <p:nvPr userDrawn="1"/>
        </p:nvSpPr>
        <p:spPr>
          <a:xfrm>
            <a:off x="0" y="0"/>
            <a:ext cx="20104100" cy="113093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79A5616-9D9A-064C-A62C-C3C1B0CA60D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891250" y="7359650"/>
            <a:ext cx="647700" cy="394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340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1391CC12-5904-844F-8618-ABB9ABB0213E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6446648" y="549275"/>
            <a:ext cx="2711302" cy="457200"/>
          </a:xfrm>
          <a:prstGeom prst="rect">
            <a:avLst/>
          </a:prstGeom>
        </p:spPr>
      </p:pic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6651415B-C993-7A4A-9374-99DD7DF171BB}"/>
              </a:ext>
            </a:extLst>
          </p:cNvPr>
          <p:cNvSpPr/>
          <p:nvPr userDrawn="1"/>
        </p:nvSpPr>
        <p:spPr>
          <a:xfrm>
            <a:off x="19478625" y="10683875"/>
            <a:ext cx="625475" cy="6254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710" r:id="rId3"/>
    <p:sldLayoutId id="2147483716" r:id="rId4"/>
    <p:sldLayoutId id="2147483715" r:id="rId5"/>
    <p:sldLayoutId id="2147483714" r:id="rId6"/>
    <p:sldLayoutId id="2147483720" r:id="rId7"/>
    <p:sldLayoutId id="2147483721" r:id="rId8"/>
  </p:sldLayoutIdLst>
  <p:txStyles>
    <p:titleStyle>
      <a:lvl1pPr>
        <a:defRPr sz="3800">
          <a:latin typeface="Suisse Int'l Bold" panose="020B0804000000000000" pitchFamily="34" charset="-78"/>
          <a:ea typeface="+mj-ea"/>
          <a:cs typeface="Suisse Int'l Bold" panose="020B0804000000000000" pitchFamily="34" charset="-78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223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A034E39-75ED-4F4B-9A72-A04E645AD209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6452850" y="549275"/>
            <a:ext cx="2711302" cy="457200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AC665179-8980-D142-86D1-DEE70431E36A}"/>
              </a:ext>
            </a:extLst>
          </p:cNvPr>
          <p:cNvSpPr/>
          <p:nvPr userDrawn="1"/>
        </p:nvSpPr>
        <p:spPr>
          <a:xfrm>
            <a:off x="19478625" y="10683875"/>
            <a:ext cx="625475" cy="625475"/>
          </a:xfrm>
          <a:prstGeom prst="rect">
            <a:avLst/>
          </a:prstGeom>
          <a:solidFill>
            <a:srgbClr val="E20E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436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711" r:id="rId2"/>
    <p:sldLayoutId id="2147483708" r:id="rId3"/>
    <p:sldLayoutId id="2147483709" r:id="rId4"/>
    <p:sldLayoutId id="2147483712" r:id="rId5"/>
    <p:sldLayoutId id="2147483713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223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A034E39-75ED-4F4B-9A72-A04E645AD20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452850" y="549275"/>
            <a:ext cx="2711302" cy="457200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AC665179-8980-D142-86D1-DEE70431E36A}"/>
              </a:ext>
            </a:extLst>
          </p:cNvPr>
          <p:cNvSpPr/>
          <p:nvPr userDrawn="1"/>
        </p:nvSpPr>
        <p:spPr>
          <a:xfrm>
            <a:off x="19478625" y="10683875"/>
            <a:ext cx="625475" cy="625475"/>
          </a:xfrm>
          <a:prstGeom prst="rect">
            <a:avLst/>
          </a:prstGeom>
          <a:solidFill>
            <a:srgbClr val="E20E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FDDB72A-EA55-E24E-914A-54DF6E26218A}"/>
              </a:ext>
            </a:extLst>
          </p:cNvPr>
          <p:cNvSpPr/>
          <p:nvPr userDrawn="1"/>
        </p:nvSpPr>
        <p:spPr>
          <a:xfrm>
            <a:off x="1193799" y="3684250"/>
            <a:ext cx="3198643" cy="3221656"/>
          </a:xfrm>
          <a:prstGeom prst="rect">
            <a:avLst/>
          </a:prstGeom>
          <a:solidFill>
            <a:srgbClr val="E50D71"/>
          </a:solidFill>
          <a:ln w="19050" cap="flat" cmpd="sng" algn="ctr">
            <a:solidFill>
              <a:srgbClr val="E50D71"/>
            </a:solidFill>
            <a:prstDash val="solid"/>
          </a:ln>
          <a:effectLst>
            <a:softEdge rad="0"/>
          </a:effectLst>
        </p:spPr>
        <p:txBody>
          <a:bodyPr wrap="square" tIns="59363" rtlCol="0" anchor="ctr">
            <a:normAutofit/>
          </a:bodyPr>
          <a:lstStyle/>
          <a:p>
            <a:pPr algn="ctr" defTabSz="1507846">
              <a:lnSpc>
                <a:spcPct val="120000"/>
              </a:lnSpc>
              <a:defRPr/>
            </a:pPr>
            <a:endParaRPr lang="ru-RU" sz="1979" kern="0" dirty="0">
              <a:solidFill>
                <a:srgbClr val="040504"/>
              </a:solidFill>
              <a:latin typeface="Arial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838F10-B1E2-3548-BC93-FA4D2EC42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2851" y="7788275"/>
            <a:ext cx="9067800" cy="1981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/>
              <a:t>Название раздела</a:t>
            </a:r>
          </a:p>
        </p:txBody>
      </p:sp>
    </p:spTree>
    <p:extLst>
      <p:ext uri="{BB962C8B-B14F-4D97-AF65-F5344CB8AC3E}">
        <p14:creationId xmlns:p14="http://schemas.microsoft.com/office/powerpoint/2010/main" val="251015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Номер слайда 3">
            <a:extLst>
              <a:ext uri="{FF2B5EF4-FFF2-40B4-BE49-F238E27FC236}">
                <a16:creationId xmlns:a16="http://schemas.microsoft.com/office/drawing/2014/main" id="{285A87EC-D734-1D4D-A1E0-23E65F35A24B}"/>
              </a:ext>
            </a:extLst>
          </p:cNvPr>
          <p:cNvSpPr txBox="1">
            <a:spLocks/>
          </p:cNvSpPr>
          <p:nvPr/>
        </p:nvSpPr>
        <p:spPr>
          <a:xfrm>
            <a:off x="19500850" y="10683874"/>
            <a:ext cx="603250" cy="62547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kern="0" smtClean="0">
                <a:latin typeface="+mn-lt"/>
              </a:rPr>
              <a:pPr algn="ctr"/>
              <a:t>1</a:t>
            </a:fld>
            <a:endParaRPr lang="ru-RU" kern="0" dirty="0">
              <a:latin typeface="+mn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4D3B68E-63D6-0B41-96F0-2991CC90DFE2}"/>
              </a:ext>
            </a:extLst>
          </p:cNvPr>
          <p:cNvSpPr txBox="1"/>
          <p:nvPr/>
        </p:nvSpPr>
        <p:spPr>
          <a:xfrm>
            <a:off x="5403850" y="549275"/>
            <a:ext cx="1066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cs typeface="Suisse Intl" panose="020B0504000000000000"/>
              </a:rPr>
              <a:t>ООО «ППО ОРБИТА»</a:t>
            </a:r>
            <a:endParaRPr lang="ru-RU" sz="4000" b="1" dirty="0">
              <a:cs typeface="Suisse Intl" panose="020B0504000000000000" pitchFamily="34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C4FD141-5B1E-4E4B-B744-1F742EBB9DDC}"/>
              </a:ext>
            </a:extLst>
          </p:cNvPr>
          <p:cNvSpPr txBox="1"/>
          <p:nvPr/>
        </p:nvSpPr>
        <p:spPr>
          <a:xfrm>
            <a:off x="5403850" y="1235075"/>
            <a:ext cx="1379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cs typeface="Suisse Intl" panose="020B0504000000000000"/>
              </a:rPr>
              <a:t>Интеграция и оптимизация: развитие информационной инфраструктуры</a:t>
            </a:r>
            <a:endParaRPr lang="ru-RU" sz="2800" dirty="0">
              <a:cs typeface="Suisse Intl" panose="020B0504000000000000" pitchFamily="34" charset="-78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D6E34EF-BE4C-824D-B3C4-26A799EC22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75"/>
            <a:ext cx="4673600" cy="11303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8CC89C9-242D-504A-B6F2-13D29DF56B1F}"/>
              </a:ext>
            </a:extLst>
          </p:cNvPr>
          <p:cNvSpPr txBox="1"/>
          <p:nvPr/>
        </p:nvSpPr>
        <p:spPr>
          <a:xfrm>
            <a:off x="5480050" y="2149475"/>
            <a:ext cx="19911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0">
              <a:spcBef>
                <a:spcPts val="0"/>
              </a:spcBef>
              <a:buClr>
                <a:schemeClr val="bg2"/>
              </a:buClr>
              <a:buNone/>
            </a:pPr>
            <a:r>
              <a:rPr lang="ru-RU" sz="2400" b="1" dirty="0">
                <a:cs typeface="Suisse Intl" panose="020B0504000000000000"/>
              </a:rPr>
              <a:t>О компании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CE474B4-8131-6342-8181-577E9064836D}"/>
              </a:ext>
            </a:extLst>
          </p:cNvPr>
          <p:cNvSpPr txBox="1"/>
          <p:nvPr/>
        </p:nvSpPr>
        <p:spPr>
          <a:xfrm>
            <a:off x="5480050" y="2835275"/>
            <a:ext cx="12801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270">
              <a:spcBef>
                <a:spcPts val="1200"/>
              </a:spcBef>
              <a:spcAft>
                <a:spcPts val="1200"/>
              </a:spcAft>
            </a:pPr>
            <a:r>
              <a:rPr lang="ru-RU" sz="2000" dirty="0" err="1">
                <a:effectLst/>
                <a:ea typeface="Arial" panose="020B0604020202020204" pitchFamily="34" charset="0"/>
              </a:rPr>
              <a:t>Orby</a:t>
            </a:r>
            <a:r>
              <a:rPr lang="ru-RU" sz="2000" dirty="0">
                <a:effectLst/>
                <a:ea typeface="Arial" panose="020B0604020202020204" pitchFamily="34" charset="0"/>
              </a:rPr>
              <a:t> — это популярный бренд российской одежды для детей и подростков в возрасте от 7 до 14 лет, который успешно существует на рынке уже с 2002 года. Вся детская и подростковая одежда от </a:t>
            </a:r>
            <a:r>
              <a:rPr lang="ru-RU" sz="2000" dirty="0" err="1">
                <a:effectLst/>
                <a:ea typeface="Arial" panose="020B0604020202020204" pitchFamily="34" charset="0"/>
              </a:rPr>
              <a:t>Orby</a:t>
            </a:r>
            <a:r>
              <a:rPr lang="ru-RU" sz="2000" dirty="0">
                <a:effectLst/>
                <a:ea typeface="Arial" panose="020B0604020202020204" pitchFamily="34" charset="0"/>
              </a:rPr>
              <a:t> отличается высоким качеством материалов, современным дизайном и удобным кроем, который идеально подходит для повседневной жизни, занятий спортом и учебы.</a:t>
            </a:r>
            <a:endParaRPr lang="ru-RU" sz="2000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28DE803-B018-E14B-9A3B-AF52D29D7022}"/>
              </a:ext>
            </a:extLst>
          </p:cNvPr>
          <p:cNvSpPr txBox="1"/>
          <p:nvPr/>
        </p:nvSpPr>
        <p:spPr>
          <a:xfrm>
            <a:off x="5455557" y="4587875"/>
            <a:ext cx="23030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0">
              <a:spcBef>
                <a:spcPts val="0"/>
              </a:spcBef>
              <a:buClr>
                <a:schemeClr val="bg2"/>
              </a:buClr>
              <a:buNone/>
            </a:pPr>
            <a:r>
              <a:rPr lang="ru-RU" sz="2400" b="1" dirty="0">
                <a:cs typeface="Suisse Intl" panose="020B0504000000000000"/>
              </a:rPr>
              <a:t>Предпосылки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CECD2D1-C000-0449-8C25-9D2B96132B53}"/>
              </a:ext>
            </a:extLst>
          </p:cNvPr>
          <p:cNvSpPr txBox="1"/>
          <p:nvPr/>
        </p:nvSpPr>
        <p:spPr>
          <a:xfrm>
            <a:off x="5455557" y="5197475"/>
            <a:ext cx="12902293" cy="403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270">
              <a:lnSpc>
                <a:spcPct val="115000"/>
              </a:lnSpc>
              <a:spcAft>
                <a:spcPts val="600"/>
              </a:spcAft>
            </a:pPr>
            <a:r>
              <a:rPr lang="ru-RU" sz="2000" dirty="0">
                <a:effectLst/>
                <a:ea typeface="Arial" panose="020B0604020202020204" pitchFamily="34" charset="0"/>
              </a:rPr>
              <a:t>До запуска данного проекта в компании ООО «Орбита» использовалась устаревшая версия программного обеспечения «1С:Управление торговлей 10.3». Эта версия была сильно </a:t>
            </a:r>
            <a:r>
              <a:rPr lang="ru-RU" sz="2000" dirty="0" err="1">
                <a:effectLst/>
                <a:ea typeface="Arial" panose="020B0604020202020204" pitchFamily="34" charset="0"/>
              </a:rPr>
              <a:t>кастомизирована</a:t>
            </a:r>
            <a:r>
              <a:rPr lang="ru-RU" sz="2000" dirty="0">
                <a:effectLst/>
                <a:ea typeface="Arial" panose="020B0604020202020204" pitchFamily="34" charset="0"/>
              </a:rPr>
              <a:t> и адаптирована под специфические потребности компании. Однако, несмотря на индивидуальные настройки, процесс получения управленческой отчетности и подготовки бюджетов на год занимал до трех месяцев.</a:t>
            </a:r>
          </a:p>
          <a:p>
            <a:pPr indent="-1270">
              <a:lnSpc>
                <a:spcPct val="115000"/>
              </a:lnSpc>
              <a:spcAft>
                <a:spcPts val="600"/>
              </a:spcAft>
            </a:pPr>
            <a:r>
              <a:rPr lang="ru-RU" sz="2000" dirty="0">
                <a:effectLst/>
                <a:ea typeface="Times New Roman" panose="02020603050405020304" pitchFamily="18" charset="0"/>
              </a:rPr>
              <a:t>Это приводило к значительным задержкам в принятии стратегических решений и усложняло оперативное управление компанией. Долгий процесс формирования отчетности создавал проблемы в своевременном анализе данных и выработке планов действий на будущий период. Такие сроки не отвечали современным требованиям эффективного управления, требовавшего оперативности и точности в принятии решений. Поэтому внедрение новой системы управления, основанной на программе «1С:ERP Управление предприятием», стало необходимостью для оптимизации бизнес-процессов и повышения эффективности управления компанией.</a:t>
            </a:r>
          </a:p>
        </p:txBody>
      </p:sp>
    </p:spTree>
    <p:extLst>
      <p:ext uri="{BB962C8B-B14F-4D97-AF65-F5344CB8AC3E}">
        <p14:creationId xmlns:p14="http://schemas.microsoft.com/office/powerpoint/2010/main" val="3262923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9">
            <a:extLst>
              <a:ext uri="{FF2B5EF4-FFF2-40B4-BE49-F238E27FC236}">
                <a16:creationId xmlns:a16="http://schemas.microsoft.com/office/drawing/2014/main" id="{D89F8727-C1C2-9A4F-88F4-304C3E024096}"/>
              </a:ext>
            </a:extLst>
          </p:cNvPr>
          <p:cNvSpPr txBox="1"/>
          <p:nvPr/>
        </p:nvSpPr>
        <p:spPr>
          <a:xfrm>
            <a:off x="15340787" y="2760797"/>
            <a:ext cx="3591942" cy="1405376"/>
          </a:xfrm>
          <a:prstGeom prst="rect">
            <a:avLst/>
          </a:prstGeom>
        </p:spPr>
        <p:txBody>
          <a:bodyPr vert="horz" wrap="square" lIns="0" tIns="129531" rIns="0" bIns="0" rtlCol="0">
            <a:spAutoFit/>
          </a:bodyPr>
          <a:lstStyle/>
          <a:p>
            <a:pPr marL="12699" defTabSz="914357">
              <a:spcBef>
                <a:spcPts val="1019"/>
              </a:spcBef>
            </a:pPr>
            <a:r>
              <a:rPr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&gt;</a:t>
            </a:r>
            <a:r>
              <a:rPr lang="ru-RU"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260</a:t>
            </a:r>
            <a:endParaRPr sz="3949" dirty="0">
              <a:solidFill>
                <a:schemeClr val="accent1"/>
              </a:solidFill>
              <a:cs typeface="Suisse Intl" panose="020B0504000000000000" pitchFamily="34" charset="-78"/>
            </a:endParaRPr>
          </a:p>
          <a:p>
            <a:pPr marL="12699" defTabSz="914357">
              <a:spcBef>
                <a:spcPts val="379"/>
              </a:spcBef>
            </a:pPr>
            <a:r>
              <a:rPr sz="2000" spc="-5" dirty="0">
                <a:cs typeface="Suisse Intl" panose="020B0504000000000000" pitchFamily="34" charset="-78"/>
              </a:rPr>
              <a:t>Число</a:t>
            </a:r>
            <a:r>
              <a:rPr sz="2000" dirty="0">
                <a:cs typeface="Suisse Intl" panose="020B0504000000000000" pitchFamily="34" charset="-78"/>
              </a:rPr>
              <a:t> </a:t>
            </a:r>
            <a:r>
              <a:rPr sz="2000" spc="-20" dirty="0" err="1">
                <a:cs typeface="Suisse Intl" panose="020B0504000000000000" pitchFamily="34" charset="-78"/>
              </a:rPr>
              <a:t>автоматизированных</a:t>
            </a:r>
            <a:r>
              <a:rPr sz="2000" spc="25" dirty="0">
                <a:cs typeface="Suisse Intl" panose="020B0504000000000000" pitchFamily="34" charset="-78"/>
              </a:rPr>
              <a:t> </a:t>
            </a:r>
            <a:r>
              <a:rPr sz="2000" spc="-20" dirty="0" err="1">
                <a:cs typeface="Suisse Intl" panose="020B0504000000000000" pitchFamily="34" charset="-78"/>
              </a:rPr>
              <a:t>рабочих</a:t>
            </a:r>
            <a:r>
              <a:rPr lang="ru-RU" sz="2000" dirty="0">
                <a:cs typeface="Suisse Intl" panose="020B0504000000000000" pitchFamily="34" charset="-78"/>
              </a:rPr>
              <a:t> </a:t>
            </a:r>
            <a:r>
              <a:rPr sz="2000" spc="-20" dirty="0" err="1">
                <a:cs typeface="Suisse Intl" panose="020B0504000000000000" pitchFamily="34" charset="-78"/>
              </a:rPr>
              <a:t>мест</a:t>
            </a:r>
            <a:endParaRPr sz="2000" dirty="0">
              <a:cs typeface="Suisse Intl" panose="020B0504000000000000" pitchFamily="34" charset="-78"/>
            </a:endParaRPr>
          </a:p>
        </p:txBody>
      </p:sp>
      <p:sp>
        <p:nvSpPr>
          <p:cNvPr id="21" name="object 10">
            <a:extLst>
              <a:ext uri="{FF2B5EF4-FFF2-40B4-BE49-F238E27FC236}">
                <a16:creationId xmlns:a16="http://schemas.microsoft.com/office/drawing/2014/main" id="{2E6D95C8-0561-AF4C-A9E1-F96A9E782240}"/>
              </a:ext>
            </a:extLst>
          </p:cNvPr>
          <p:cNvSpPr txBox="1"/>
          <p:nvPr/>
        </p:nvSpPr>
        <p:spPr>
          <a:xfrm>
            <a:off x="15340787" y="4283075"/>
            <a:ext cx="3572061" cy="1664409"/>
          </a:xfrm>
          <a:prstGeom prst="rect">
            <a:avLst/>
          </a:prstGeom>
        </p:spPr>
        <p:txBody>
          <a:bodyPr vert="horz" wrap="square" lIns="0" tIns="309859" rIns="0" bIns="0" rtlCol="0">
            <a:spAutoFit/>
          </a:bodyPr>
          <a:lstStyle/>
          <a:p>
            <a:pPr marL="19049" defTabSz="914357">
              <a:spcBef>
                <a:spcPts val="2441"/>
              </a:spcBef>
            </a:pPr>
            <a:r>
              <a:rPr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&gt;</a:t>
            </a:r>
            <a:r>
              <a:rPr lang="ru-RU"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18</a:t>
            </a:r>
            <a:r>
              <a:rPr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%</a:t>
            </a:r>
            <a:endParaRPr sz="3949" dirty="0">
              <a:solidFill>
                <a:schemeClr val="accent1"/>
              </a:solidFill>
              <a:cs typeface="Suisse Intl" panose="020B0504000000000000" pitchFamily="34" charset="-78"/>
            </a:endParaRPr>
          </a:p>
          <a:p>
            <a:pPr marL="12699" defTabSz="914357">
              <a:spcBef>
                <a:spcPts val="960"/>
              </a:spcBef>
            </a:pPr>
            <a:r>
              <a:rPr lang="ru-RU" sz="2000" spc="-30" dirty="0">
                <a:cs typeface="Suisse Intl" panose="020B0504000000000000" pitchFamily="34" charset="-78"/>
              </a:rPr>
              <a:t>Сокращение трудозатрат в подразделениях</a:t>
            </a:r>
            <a:endParaRPr lang="ru-RU" sz="2000" dirty="0">
              <a:cs typeface="Suisse Intl" panose="020B0504000000000000" pitchFamily="34" charset="-78"/>
            </a:endParaRPr>
          </a:p>
        </p:txBody>
      </p:sp>
      <p:sp>
        <p:nvSpPr>
          <p:cNvPr id="23" name="object 12">
            <a:extLst>
              <a:ext uri="{FF2B5EF4-FFF2-40B4-BE49-F238E27FC236}">
                <a16:creationId xmlns:a16="http://schemas.microsoft.com/office/drawing/2014/main" id="{2133E14B-A9D2-864E-92C5-07396D809313}"/>
              </a:ext>
            </a:extLst>
          </p:cNvPr>
          <p:cNvSpPr/>
          <p:nvPr/>
        </p:nvSpPr>
        <p:spPr>
          <a:xfrm flipH="1">
            <a:off x="14692854" y="2149475"/>
            <a:ext cx="89498" cy="7929607"/>
          </a:xfrm>
          <a:custGeom>
            <a:avLst/>
            <a:gdLst/>
            <a:ahLst/>
            <a:cxnLst/>
            <a:rect l="l" t="t" r="r" b="b"/>
            <a:pathLst>
              <a:path h="7305040">
                <a:moveTo>
                  <a:pt x="-237" y="207"/>
                </a:moveTo>
                <a:lnTo>
                  <a:pt x="-237" y="7304783"/>
                </a:lnTo>
              </a:path>
            </a:pathLst>
          </a:custGeom>
          <a:ln w="12191">
            <a:solidFill>
              <a:srgbClr val="D2016C"/>
            </a:solidFill>
            <a:prstDash val="sysDash"/>
          </a:ln>
        </p:spPr>
        <p:txBody>
          <a:bodyPr wrap="square" lIns="0" tIns="0" rIns="0" bIns="0" rtlCol="0"/>
          <a:lstStyle/>
          <a:p>
            <a:pPr defTabSz="914357"/>
            <a:endParaRPr sz="180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object 14">
            <a:extLst>
              <a:ext uri="{FF2B5EF4-FFF2-40B4-BE49-F238E27FC236}">
                <a16:creationId xmlns:a16="http://schemas.microsoft.com/office/drawing/2014/main" id="{3045856F-C26B-8542-A146-82B6F2FC6B23}"/>
              </a:ext>
            </a:extLst>
          </p:cNvPr>
          <p:cNvSpPr txBox="1"/>
          <p:nvPr/>
        </p:nvSpPr>
        <p:spPr>
          <a:xfrm>
            <a:off x="15309850" y="6061801"/>
            <a:ext cx="3874257" cy="1355990"/>
          </a:xfrm>
          <a:prstGeom prst="rect">
            <a:avLst/>
          </a:prstGeom>
        </p:spPr>
        <p:txBody>
          <a:bodyPr vert="horz" wrap="square" lIns="0" tIns="309223" rIns="0" bIns="0" rtlCol="0">
            <a:spAutoFit/>
          </a:bodyPr>
          <a:lstStyle/>
          <a:p>
            <a:pPr marL="12699" defTabSz="914357">
              <a:spcBef>
                <a:spcPts val="2436"/>
              </a:spcBef>
            </a:pPr>
            <a:r>
              <a:rPr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&gt;</a:t>
            </a:r>
            <a:r>
              <a:rPr lang="ru-RU"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30</a:t>
            </a:r>
            <a:r>
              <a:rPr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%</a:t>
            </a:r>
            <a:endParaRPr sz="3949" dirty="0">
              <a:solidFill>
                <a:schemeClr val="accent1"/>
              </a:solidFill>
              <a:cs typeface="Suisse Intl" panose="020B0504000000000000" pitchFamily="34" charset="-78"/>
            </a:endParaRPr>
          </a:p>
          <a:p>
            <a:pPr marL="31113" defTabSz="914357">
              <a:spcBef>
                <a:spcPts val="960"/>
              </a:spcBef>
            </a:pPr>
            <a:r>
              <a:rPr lang="ru-RU" sz="2000" spc="-30" dirty="0">
                <a:cs typeface="Suisse Intl" panose="020B0504000000000000" pitchFamily="34" charset="-78"/>
              </a:rPr>
              <a:t>Ускорение получения отчётности</a:t>
            </a:r>
            <a:endParaRPr lang="ru-RU" sz="2000" dirty="0">
              <a:cs typeface="Suisse Intl" panose="020B0504000000000000" pitchFamily="34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2AD53E5-5D79-8245-B8E9-759431BAA542}"/>
              </a:ext>
            </a:extLst>
          </p:cNvPr>
          <p:cNvSpPr txBox="1"/>
          <p:nvPr/>
        </p:nvSpPr>
        <p:spPr>
          <a:xfrm>
            <a:off x="1136650" y="2149475"/>
            <a:ext cx="22627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0">
              <a:spcBef>
                <a:spcPts val="0"/>
              </a:spcBef>
              <a:buClr>
                <a:schemeClr val="bg2"/>
              </a:buClr>
              <a:buNone/>
            </a:pPr>
            <a:r>
              <a:rPr lang="ru-RU" sz="2400" b="1" dirty="0">
                <a:cs typeface="Suisse Intl" panose="020B0504000000000000" pitchFamily="34" charset="-78"/>
              </a:rPr>
              <a:t>Цели проекта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B78345A-5763-4D47-BE29-7DE516F00D96}"/>
              </a:ext>
            </a:extLst>
          </p:cNvPr>
          <p:cNvSpPr txBox="1"/>
          <p:nvPr/>
        </p:nvSpPr>
        <p:spPr>
          <a:xfrm>
            <a:off x="15309850" y="2149475"/>
            <a:ext cx="3705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0">
              <a:spcBef>
                <a:spcPts val="0"/>
              </a:spcBef>
              <a:buClr>
                <a:schemeClr val="bg2"/>
              </a:buClr>
              <a:buNone/>
            </a:pPr>
            <a:r>
              <a:rPr lang="ru-RU" sz="2400" b="1" dirty="0">
                <a:cs typeface="Suisse Intl" panose="020B0504000000000000" pitchFamily="34" charset="-78"/>
              </a:rPr>
              <a:t>Эффект от внедрения</a:t>
            </a:r>
          </a:p>
        </p:txBody>
      </p:sp>
      <p:sp>
        <p:nvSpPr>
          <p:cNvPr id="35" name="Номер слайда 3">
            <a:extLst>
              <a:ext uri="{FF2B5EF4-FFF2-40B4-BE49-F238E27FC236}">
                <a16:creationId xmlns:a16="http://schemas.microsoft.com/office/drawing/2014/main" id="{CC257A05-F9D1-9942-AB91-3EF4E03DE3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9500850" y="10683874"/>
            <a:ext cx="603250" cy="625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cs typeface="Suisse Intl" panose="020B0504000000000000" pitchFamily="34" charset="-78"/>
              </a:defRPr>
            </a:lvl1pPr>
          </a:lstStyle>
          <a:p>
            <a:pPr algn="ctr"/>
            <a:fld id="{9945066E-FA9E-E14C-B2FC-BCFA12920EF0}" type="slidenum">
              <a:rPr lang="ru-RU" smtClean="0">
                <a:latin typeface="+mn-lt"/>
              </a:rPr>
              <a:pPr algn="ctr"/>
              <a:t>2</a:t>
            </a:fld>
            <a:endParaRPr lang="ru-RU" dirty="0">
              <a:latin typeface="+mn-lt"/>
            </a:endParaRPr>
          </a:p>
        </p:txBody>
      </p:sp>
      <p:sp>
        <p:nvSpPr>
          <p:cNvPr id="40" name="object 14">
            <a:extLst>
              <a:ext uri="{FF2B5EF4-FFF2-40B4-BE49-F238E27FC236}">
                <a16:creationId xmlns:a16="http://schemas.microsoft.com/office/drawing/2014/main" id="{3E5F04EA-8674-4169-A4FC-E7A7CAD93461}"/>
              </a:ext>
            </a:extLst>
          </p:cNvPr>
          <p:cNvSpPr txBox="1"/>
          <p:nvPr/>
        </p:nvSpPr>
        <p:spPr>
          <a:xfrm>
            <a:off x="15309850" y="7803885"/>
            <a:ext cx="3874257" cy="1663767"/>
          </a:xfrm>
          <a:prstGeom prst="rect">
            <a:avLst/>
          </a:prstGeom>
        </p:spPr>
        <p:txBody>
          <a:bodyPr vert="horz" wrap="square" lIns="0" tIns="309223" rIns="0" bIns="0" rtlCol="0">
            <a:spAutoFit/>
          </a:bodyPr>
          <a:lstStyle/>
          <a:p>
            <a:pPr marL="12699" defTabSz="914357">
              <a:spcBef>
                <a:spcPts val="2436"/>
              </a:spcBef>
            </a:pPr>
            <a:r>
              <a:rPr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&gt;</a:t>
            </a:r>
            <a:r>
              <a:rPr lang="ru-RU"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10</a:t>
            </a:r>
            <a:r>
              <a:rPr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%</a:t>
            </a:r>
            <a:endParaRPr sz="3949" dirty="0">
              <a:solidFill>
                <a:schemeClr val="accent1"/>
              </a:solidFill>
              <a:cs typeface="Suisse Intl" panose="020B0504000000000000" pitchFamily="34" charset="-78"/>
            </a:endParaRPr>
          </a:p>
          <a:p>
            <a:pPr marL="31113" defTabSz="914357">
              <a:spcBef>
                <a:spcPts val="960"/>
              </a:spcBef>
            </a:pPr>
            <a:r>
              <a:rPr lang="ru-RU" sz="2000" spc="-30" dirty="0">
                <a:cs typeface="Suisse Intl" panose="020B0504000000000000" pitchFamily="34" charset="-78"/>
              </a:rPr>
              <a:t>Сокращение производственных издержек</a:t>
            </a:r>
            <a:endParaRPr sz="2000" dirty="0">
              <a:cs typeface="Suisse Intl" panose="020B0504000000000000" pitchFamily="34" charset="-78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DED2385-3A97-448D-8D60-B0B44DCAE302}"/>
              </a:ext>
            </a:extLst>
          </p:cNvPr>
          <p:cNvSpPr txBox="1"/>
          <p:nvPr/>
        </p:nvSpPr>
        <p:spPr>
          <a:xfrm>
            <a:off x="1136650" y="2987675"/>
            <a:ext cx="5650943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270">
              <a:spcBef>
                <a:spcPts val="1200"/>
              </a:spcBef>
              <a:spcAft>
                <a:spcPts val="1200"/>
              </a:spcAft>
            </a:pPr>
            <a:r>
              <a:rPr lang="ru-RU" sz="2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Главной целью в рамках данного проекта является дальнейшее развитие функционального блока «Закупки» и переход от высокой степени кастомизации процесса, основанного на программе «1С:Управление торговлей», к интегрированной и более совершенной системе «1С:ЕРП Управление холдинга». Этот переход представляет собой не только техническое обновление, но и стратегическое направление, которое отражает наши амбиции в области оптимизации бизнес-процессов и повышения эффективности.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D7619DA-8497-C047-9981-4D989F9FD447}"/>
              </a:ext>
            </a:extLst>
          </p:cNvPr>
          <p:cNvSpPr txBox="1"/>
          <p:nvPr/>
        </p:nvSpPr>
        <p:spPr>
          <a:xfrm>
            <a:off x="1212850" y="549275"/>
            <a:ext cx="1021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cs typeface="Suisse Intl" panose="020B0504000000000000"/>
              </a:rPr>
              <a:t>ООО «ППО ОРБИТА»</a:t>
            </a:r>
            <a:endParaRPr lang="ru-RU" sz="4000" b="1" dirty="0">
              <a:cs typeface="Suisse Intl" panose="020B0504000000000000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A0701C9-73AD-0A4A-AEE4-64B7FC492E71}"/>
              </a:ext>
            </a:extLst>
          </p:cNvPr>
          <p:cNvSpPr txBox="1"/>
          <p:nvPr/>
        </p:nvSpPr>
        <p:spPr>
          <a:xfrm>
            <a:off x="1212850" y="1235075"/>
            <a:ext cx="1645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cs typeface="Suisse Intl" panose="020B0504000000000000"/>
              </a:rPr>
              <a:t>Интеграция и оптимизация: развитие информационной инфраструктуры</a:t>
            </a:r>
            <a:endParaRPr lang="ru-RU" sz="2800" dirty="0">
              <a:cs typeface="Suisse Intl" panose="020B0504000000000000" pitchFamily="34" charset="-78"/>
            </a:endParaRPr>
          </a:p>
        </p:txBody>
      </p:sp>
      <p:sp>
        <p:nvSpPr>
          <p:cNvPr id="22" name="object 3">
            <a:extLst>
              <a:ext uri="{FF2B5EF4-FFF2-40B4-BE49-F238E27FC236}">
                <a16:creationId xmlns:a16="http://schemas.microsoft.com/office/drawing/2014/main" id="{B257D060-B81B-464F-BCC8-9B3AD9C7E5C8}"/>
              </a:ext>
            </a:extLst>
          </p:cNvPr>
          <p:cNvSpPr txBox="1"/>
          <p:nvPr/>
        </p:nvSpPr>
        <p:spPr>
          <a:xfrm>
            <a:off x="8130344" y="2760797"/>
            <a:ext cx="5235859" cy="500123"/>
          </a:xfrm>
          <a:prstGeom prst="rect">
            <a:avLst/>
          </a:prstGeom>
        </p:spPr>
        <p:txBody>
          <a:bodyPr vert="horz" wrap="square" lIns="0" tIns="190486" rIns="0" bIns="0" rtlCol="0">
            <a:spAutoFit/>
          </a:bodyPr>
          <a:lstStyle/>
          <a:p>
            <a:pPr defTabSz="914357">
              <a:spcBef>
                <a:spcPts val="1135"/>
              </a:spcBef>
            </a:pPr>
            <a:r>
              <a:rPr lang="ru-RU" sz="2000" spc="-10" dirty="0">
                <a:cs typeface="Suisse Intl" panose="020B0504000000000000" pitchFamily="34" charset="-78"/>
              </a:rPr>
              <a:t>«1С:ERP Управление предприятием 2.5»</a:t>
            </a:r>
          </a:p>
        </p:txBody>
      </p:sp>
      <p:sp>
        <p:nvSpPr>
          <p:cNvPr id="24" name="object 6">
            <a:extLst>
              <a:ext uri="{FF2B5EF4-FFF2-40B4-BE49-F238E27FC236}">
                <a16:creationId xmlns:a16="http://schemas.microsoft.com/office/drawing/2014/main" id="{2FFF4C90-2D7F-7845-91D5-748A81414929}"/>
              </a:ext>
            </a:extLst>
          </p:cNvPr>
          <p:cNvSpPr txBox="1"/>
          <p:nvPr/>
        </p:nvSpPr>
        <p:spPr>
          <a:xfrm>
            <a:off x="8147050" y="3463485"/>
            <a:ext cx="6209754" cy="3986988"/>
          </a:xfrm>
          <a:prstGeom prst="rect">
            <a:avLst/>
          </a:prstGeom>
        </p:spPr>
        <p:txBody>
          <a:bodyPr vert="horz" wrap="square" lIns="0" tIns="11429" rIns="0" bIns="0" rtlCol="0">
            <a:spAutoFit/>
          </a:bodyPr>
          <a:lstStyle/>
          <a:p>
            <a:pPr marL="483211" indent="-471147" defTabSz="914357">
              <a:lnSpc>
                <a:spcPts val="1976"/>
              </a:lnSpc>
              <a:spcBef>
                <a:spcPts val="900"/>
              </a:spcBef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бюджетирование</a:t>
            </a:r>
          </a:p>
          <a:p>
            <a:pPr marL="483211" indent="-471147" defTabSz="914357">
              <a:lnSpc>
                <a:spcPts val="1976"/>
              </a:lnSpc>
              <a:spcBef>
                <a:spcPts val="900"/>
              </a:spcBef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казначейство</a:t>
            </a:r>
          </a:p>
          <a:p>
            <a:pPr marL="483211" indent="-471147" defTabSz="914357">
              <a:lnSpc>
                <a:spcPts val="1976"/>
              </a:lnSpc>
              <a:spcBef>
                <a:spcPts val="900"/>
              </a:spcBef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склад</a:t>
            </a:r>
          </a:p>
          <a:p>
            <a:pPr marL="483211" indent="-471147" defTabSz="914357">
              <a:lnSpc>
                <a:spcPts val="1976"/>
              </a:lnSpc>
              <a:spcBef>
                <a:spcPts val="900"/>
              </a:spcBef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закупки</a:t>
            </a:r>
          </a:p>
          <a:p>
            <a:pPr marL="483211" indent="-471147" defTabSz="914357">
              <a:lnSpc>
                <a:spcPts val="1976"/>
              </a:lnSpc>
              <a:spcBef>
                <a:spcPts val="900"/>
              </a:spcBef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производство</a:t>
            </a:r>
          </a:p>
          <a:p>
            <a:pPr marL="483211" indent="-471147" defTabSz="914357">
              <a:lnSpc>
                <a:spcPts val="1976"/>
              </a:lnSpc>
              <a:spcBef>
                <a:spcPts val="900"/>
              </a:spcBef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продажи</a:t>
            </a:r>
          </a:p>
          <a:p>
            <a:pPr marL="483211" indent="-471147" defTabSz="914357">
              <a:lnSpc>
                <a:spcPts val="1976"/>
              </a:lnSpc>
              <a:spcBef>
                <a:spcPts val="900"/>
              </a:spcBef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расчет себестоимости и финансовый результат</a:t>
            </a:r>
          </a:p>
          <a:p>
            <a:pPr marL="483211" indent="-471147" defTabSz="914357">
              <a:lnSpc>
                <a:spcPts val="1976"/>
              </a:lnSpc>
              <a:spcBef>
                <a:spcPts val="900"/>
              </a:spcBef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ценообразование</a:t>
            </a:r>
          </a:p>
          <a:p>
            <a:pPr marL="483211" indent="-471147" defTabSz="914357">
              <a:lnSpc>
                <a:spcPts val="1976"/>
              </a:lnSpc>
              <a:spcBef>
                <a:spcPts val="900"/>
              </a:spcBef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объемно-календарное планирование</a:t>
            </a:r>
          </a:p>
          <a:p>
            <a:pPr marL="483211" indent="-471147" defTabSz="914357">
              <a:lnSpc>
                <a:spcPts val="1976"/>
              </a:lnSpc>
              <a:spcBef>
                <a:spcPts val="900"/>
              </a:spcBef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взаиморасчеты</a:t>
            </a:r>
          </a:p>
          <a:p>
            <a:pPr marL="483211" indent="-471147" defTabSz="914357">
              <a:lnSpc>
                <a:spcPts val="1976"/>
              </a:lnSpc>
              <a:spcBef>
                <a:spcPts val="900"/>
              </a:spcBef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ценообразование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70945EA-DB66-FA49-BC12-D3BA799FEE7D}"/>
              </a:ext>
            </a:extLst>
          </p:cNvPr>
          <p:cNvSpPr txBox="1"/>
          <p:nvPr/>
        </p:nvSpPr>
        <p:spPr>
          <a:xfrm>
            <a:off x="8130344" y="2149475"/>
            <a:ext cx="37062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0">
              <a:spcBef>
                <a:spcPts val="0"/>
              </a:spcBef>
              <a:buClr>
                <a:schemeClr val="bg2"/>
              </a:buClr>
              <a:buNone/>
            </a:pPr>
            <a:r>
              <a:rPr lang="ru-RU" sz="2400" b="1" dirty="0">
                <a:cs typeface="Suisse Intl" panose="020B0504000000000000" pitchFamily="34" charset="-78"/>
              </a:rPr>
              <a:t>Внедренные продукты</a:t>
            </a:r>
          </a:p>
        </p:txBody>
      </p:sp>
      <p:sp>
        <p:nvSpPr>
          <p:cNvPr id="27" name="object 3">
            <a:extLst>
              <a:ext uri="{FF2B5EF4-FFF2-40B4-BE49-F238E27FC236}">
                <a16:creationId xmlns:a16="http://schemas.microsoft.com/office/drawing/2014/main" id="{A68427BD-762F-1A45-BB70-FF9BF8C774C9}"/>
              </a:ext>
            </a:extLst>
          </p:cNvPr>
          <p:cNvSpPr txBox="1"/>
          <p:nvPr/>
        </p:nvSpPr>
        <p:spPr>
          <a:xfrm>
            <a:off x="8130343" y="7653038"/>
            <a:ext cx="5235859" cy="1731229"/>
          </a:xfrm>
          <a:prstGeom prst="rect">
            <a:avLst/>
          </a:prstGeom>
        </p:spPr>
        <p:txBody>
          <a:bodyPr vert="horz" wrap="square" lIns="0" tIns="190486" rIns="0" bIns="0" rtlCol="0">
            <a:spAutoFit/>
          </a:bodyPr>
          <a:lstStyle/>
          <a:p>
            <a:pPr indent="-1270"/>
            <a:r>
              <a:rPr lang="ru-RU" sz="2000" spc="-25" dirty="0">
                <a:cs typeface="Suisse Intl" panose="020B0504000000000000" pitchFamily="34" charset="-78"/>
              </a:rPr>
              <a:t>«1С:Шина»</a:t>
            </a:r>
          </a:p>
          <a:p>
            <a:pPr indent="-1270"/>
            <a:endParaRPr lang="ru-RU" sz="2000" spc="-10" dirty="0">
              <a:cs typeface="Suisse Intl" panose="020B0504000000000000" pitchFamily="34" charset="-78"/>
            </a:endParaRPr>
          </a:p>
          <a:p>
            <a:pPr indent="-1270"/>
            <a:r>
              <a:rPr lang="ru-RU" sz="2000" spc="-10" dirty="0">
                <a:cs typeface="Suisse Intl" panose="020B0504000000000000" pitchFamily="34" charset="-78"/>
              </a:rPr>
              <a:t>Интеграция с «1С:Бухгалтерия ПРОФ»</a:t>
            </a:r>
          </a:p>
          <a:p>
            <a:pPr indent="-1270"/>
            <a:endParaRPr lang="ru-RU" sz="2000" spc="-10" dirty="0">
              <a:cs typeface="Suisse Intl" panose="020B0504000000000000" pitchFamily="34" charset="-78"/>
            </a:endParaRPr>
          </a:p>
          <a:p>
            <a:pPr indent="-1270"/>
            <a:r>
              <a:rPr lang="ru-RU" sz="2000" spc="-10" dirty="0">
                <a:cs typeface="Suisse Intl" panose="020B0504000000000000" pitchFamily="34" charset="-78"/>
              </a:rPr>
              <a:t>Интеграция с «1С:Розница»</a:t>
            </a:r>
          </a:p>
        </p:txBody>
      </p:sp>
    </p:spTree>
    <p:extLst>
      <p:ext uri="{BB962C8B-B14F-4D97-AF65-F5344CB8AC3E}">
        <p14:creationId xmlns:p14="http://schemas.microsoft.com/office/powerpoint/2010/main" val="2507004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E2AD53E5-5D79-8245-B8E9-759431BAA542}"/>
              </a:ext>
            </a:extLst>
          </p:cNvPr>
          <p:cNvSpPr txBox="1"/>
          <p:nvPr/>
        </p:nvSpPr>
        <p:spPr>
          <a:xfrm>
            <a:off x="1248227" y="2225675"/>
            <a:ext cx="19591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0">
              <a:spcBef>
                <a:spcPts val="0"/>
              </a:spcBef>
              <a:buClr>
                <a:schemeClr val="bg2"/>
              </a:buClr>
              <a:buNone/>
            </a:pPr>
            <a:r>
              <a:rPr lang="ru-RU" sz="2400" b="1" dirty="0">
                <a:cs typeface="Suisse Intl" panose="020B0504000000000000" pitchFamily="34" charset="-78"/>
              </a:rPr>
              <a:t>Результаты</a:t>
            </a:r>
          </a:p>
        </p:txBody>
      </p:sp>
      <p:sp>
        <p:nvSpPr>
          <p:cNvPr id="35" name="Номер слайда 3">
            <a:extLst>
              <a:ext uri="{FF2B5EF4-FFF2-40B4-BE49-F238E27FC236}">
                <a16:creationId xmlns:a16="http://schemas.microsoft.com/office/drawing/2014/main" id="{CC257A05-F9D1-9942-AB91-3EF4E03DE3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9500850" y="10683874"/>
            <a:ext cx="603250" cy="625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cs typeface="Suisse Intl" panose="020B0504000000000000" pitchFamily="34" charset="-78"/>
              </a:defRPr>
            </a:lvl1pPr>
          </a:lstStyle>
          <a:p>
            <a:pPr algn="ctr"/>
            <a:fld id="{9945066E-FA9E-E14C-B2FC-BCFA12920EF0}" type="slidenum">
              <a:rPr lang="ru-RU" smtClean="0">
                <a:latin typeface="+mn-lt"/>
              </a:rPr>
              <a:pPr algn="ctr"/>
              <a:t>3</a:t>
            </a:fld>
            <a:endParaRPr lang="ru-RU" dirty="0">
              <a:latin typeface="+mn-lt"/>
            </a:endParaRPr>
          </a:p>
        </p:txBody>
      </p:sp>
      <p:sp>
        <p:nvSpPr>
          <p:cNvPr id="37" name="object 6">
            <a:extLst>
              <a:ext uri="{FF2B5EF4-FFF2-40B4-BE49-F238E27FC236}">
                <a16:creationId xmlns:a16="http://schemas.microsoft.com/office/drawing/2014/main" id="{C4159EC6-1175-4157-9504-98E0CCB76BF2}"/>
              </a:ext>
            </a:extLst>
          </p:cNvPr>
          <p:cNvSpPr txBox="1"/>
          <p:nvPr/>
        </p:nvSpPr>
        <p:spPr>
          <a:xfrm>
            <a:off x="1289050" y="3063875"/>
            <a:ext cx="6858000" cy="6859569"/>
          </a:xfrm>
          <a:prstGeom prst="rect">
            <a:avLst/>
          </a:prstGeom>
        </p:spPr>
        <p:txBody>
          <a:bodyPr vert="horz" wrap="square" lIns="0" tIns="11429" rIns="0" bIns="0" rtlCol="0">
            <a:spAutoFit/>
          </a:bodyPr>
          <a:lstStyle/>
          <a:p>
            <a:pPr marL="12064" defTabSz="914357">
              <a:spcAft>
                <a:spcPts val="1500"/>
              </a:spcAft>
              <a:buClr>
                <a:schemeClr val="accent1"/>
              </a:buClr>
              <a:buSzPct val="140000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В результате проекта был успешно осуществлен переход с программного обеспечения «1С:Управление торговлей» на «1С:ERP Управление предприятием», включая необходимые доработки по запросу заказчика. Также был внедрен производственный блок, позволяющий проводить </a:t>
            </a:r>
            <a:r>
              <a:rPr lang="ru-RU" sz="2000" spc="-25" dirty="0" err="1">
                <a:cs typeface="Suisse Intl" panose="020B0504000000000000" pitchFamily="34" charset="-78"/>
              </a:rPr>
              <a:t>по-модельные</a:t>
            </a:r>
            <a:r>
              <a:rPr lang="ru-RU" sz="2000" spc="-25" dirty="0">
                <a:cs typeface="Suisse Intl" panose="020B0504000000000000" pitchFamily="34" charset="-78"/>
              </a:rPr>
              <a:t> и </a:t>
            </a:r>
            <a:r>
              <a:rPr lang="ru-RU" sz="2000" spc="-25" dirty="0" err="1">
                <a:cs typeface="Suisse Intl" panose="020B0504000000000000" pitchFamily="34" charset="-78"/>
              </a:rPr>
              <a:t>по-материальные</a:t>
            </a:r>
            <a:r>
              <a:rPr lang="ru-RU" sz="2000" spc="-25" dirty="0">
                <a:cs typeface="Suisse Intl" panose="020B0504000000000000" pitchFamily="34" charset="-78"/>
              </a:rPr>
              <a:t> расчеты, что существенно повысило эффективность наших производственных процессов.</a:t>
            </a:r>
          </a:p>
          <a:p>
            <a:pPr marL="12064" defTabSz="914357">
              <a:spcAft>
                <a:spcPts val="1500"/>
              </a:spcAft>
              <a:buClr>
                <a:schemeClr val="accent1"/>
              </a:buClr>
              <a:buSzPct val="140000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В рамках проекта были совершены значительные улучшения в области казначейства, расчета себестоимости и финансового анализа, а также бюджетирования. Новая система позволяет более точно контролировать финансовые потоки и управлять бюджетом компании.</a:t>
            </a:r>
          </a:p>
          <a:p>
            <a:pPr marL="12064" defTabSz="914357">
              <a:spcAft>
                <a:spcPts val="1500"/>
              </a:spcAft>
              <a:buClr>
                <a:schemeClr val="accent1"/>
              </a:buClr>
              <a:buSzPct val="140000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Значительно улучшены процессы объемно-календарного планирования, взаиморасчетов, продаж и ценообразования. Кроме того, была разработана интеграция с программами «1С:Бухгалтерия предприятия» и «1С:Розница» при помощи решения «1С:Шина», что обеспечивает более эффективное взаимодействие между различными подсистемами компании.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CD0A788-ECCD-431D-8092-C85CE321A046}"/>
              </a:ext>
            </a:extLst>
          </p:cNvPr>
          <p:cNvSpPr txBox="1"/>
          <p:nvPr/>
        </p:nvSpPr>
        <p:spPr>
          <a:xfrm>
            <a:off x="9594850" y="2225675"/>
            <a:ext cx="21126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0">
              <a:spcBef>
                <a:spcPts val="0"/>
              </a:spcBef>
              <a:buClr>
                <a:schemeClr val="bg2"/>
              </a:buClr>
              <a:buNone/>
            </a:pPr>
            <a:r>
              <a:rPr lang="ru-RU" sz="2400" b="1" dirty="0">
                <a:cs typeface="Suisse Intl" panose="020B0504000000000000" pitchFamily="34" charset="-78"/>
              </a:rPr>
              <a:t>Архитектура</a:t>
            </a: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E13FB8AF-35EE-481B-9179-0655CB66AD7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0050" y="2606675"/>
            <a:ext cx="10048170" cy="736551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39F0FA8-ACA1-C945-8CDC-C562AFF8C50E}"/>
              </a:ext>
            </a:extLst>
          </p:cNvPr>
          <p:cNvSpPr txBox="1"/>
          <p:nvPr/>
        </p:nvSpPr>
        <p:spPr>
          <a:xfrm>
            <a:off x="1212850" y="549275"/>
            <a:ext cx="1021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cs typeface="Suisse Intl" panose="020B0504000000000000"/>
              </a:rPr>
              <a:t>ООО «ППО ОРБИТА»</a:t>
            </a:r>
            <a:endParaRPr lang="ru-RU" sz="4000" b="1" dirty="0">
              <a:cs typeface="Suisse Intl" panose="020B0504000000000000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BC5FE16-D43C-764E-810D-ECBDABC0B29C}"/>
              </a:ext>
            </a:extLst>
          </p:cNvPr>
          <p:cNvSpPr txBox="1"/>
          <p:nvPr/>
        </p:nvSpPr>
        <p:spPr>
          <a:xfrm>
            <a:off x="1212850" y="1235075"/>
            <a:ext cx="1645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cs typeface="Suisse Intl" panose="020B0504000000000000"/>
              </a:rPr>
              <a:t>Интеграция и оптимизация: развитие информационной инфраструктуры</a:t>
            </a:r>
            <a:endParaRPr lang="ru-RU" sz="2800" dirty="0">
              <a:cs typeface="Suisse Intl" panose="020B0504000000000000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84597380"/>
      </p:ext>
    </p:extLst>
  </p:cSld>
  <p:clrMapOvr>
    <a:masterClrMapping/>
  </p:clrMapOvr>
</p:sld>
</file>

<file path=ppt/theme/theme1.xml><?xml version="1.0" encoding="utf-8"?>
<a:theme xmlns:a="http://schemas.openxmlformats.org/drawingml/2006/main" name="Специальное оформление">
  <a:themeElements>
    <a:clrScheme name="Пользовательские 6">
      <a:dk1>
        <a:srgbClr val="000000"/>
      </a:dk1>
      <a:lt1>
        <a:srgbClr val="FFFFFF"/>
      </a:lt1>
      <a:dk2>
        <a:srgbClr val="112434"/>
      </a:dk2>
      <a:lt2>
        <a:srgbClr val="F4F6F7"/>
      </a:lt2>
      <a:accent1>
        <a:srgbClr val="D2026D"/>
      </a:accent1>
      <a:accent2>
        <a:srgbClr val="25C6B3"/>
      </a:accent2>
      <a:accent3>
        <a:srgbClr val="D9E2E8"/>
      </a:accent3>
      <a:accent4>
        <a:srgbClr val="C14497"/>
      </a:accent4>
      <a:accent5>
        <a:srgbClr val="EF68B5"/>
      </a:accent5>
      <a:accent6>
        <a:srgbClr val="F7A3D5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Первый Бит">
  <a:themeElements>
    <a:clrScheme name="Пользовательские 6">
      <a:dk1>
        <a:srgbClr val="000000"/>
      </a:dk1>
      <a:lt1>
        <a:srgbClr val="FFFFFF"/>
      </a:lt1>
      <a:dk2>
        <a:srgbClr val="112434"/>
      </a:dk2>
      <a:lt2>
        <a:srgbClr val="F4F6F7"/>
      </a:lt2>
      <a:accent1>
        <a:srgbClr val="D2026D"/>
      </a:accent1>
      <a:accent2>
        <a:srgbClr val="25C6B3"/>
      </a:accent2>
      <a:accent3>
        <a:srgbClr val="D9E2E8"/>
      </a:accent3>
      <a:accent4>
        <a:srgbClr val="C14497"/>
      </a:accent4>
      <a:accent5>
        <a:srgbClr val="EF68B5"/>
      </a:accent5>
      <a:accent6>
        <a:srgbClr val="F7A3D5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ный фон">
  <a:themeElements>
    <a:clrScheme name="Пользовательские 6">
      <a:dk1>
        <a:srgbClr val="000000"/>
      </a:dk1>
      <a:lt1>
        <a:srgbClr val="FFFFFF"/>
      </a:lt1>
      <a:dk2>
        <a:srgbClr val="112434"/>
      </a:dk2>
      <a:lt2>
        <a:srgbClr val="F4F6F7"/>
      </a:lt2>
      <a:accent1>
        <a:srgbClr val="D2026D"/>
      </a:accent1>
      <a:accent2>
        <a:srgbClr val="25C6B3"/>
      </a:accent2>
      <a:accent3>
        <a:srgbClr val="D9E2E8"/>
      </a:accent3>
      <a:accent4>
        <a:srgbClr val="C14497"/>
      </a:accent4>
      <a:accent5>
        <a:srgbClr val="EF68B5"/>
      </a:accent5>
      <a:accent6>
        <a:srgbClr val="F7A3D5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Раздел">
  <a:themeElements>
    <a:clrScheme name="Пользовательские 6">
      <a:dk1>
        <a:srgbClr val="000000"/>
      </a:dk1>
      <a:lt1>
        <a:srgbClr val="FFFFFF"/>
      </a:lt1>
      <a:dk2>
        <a:srgbClr val="112434"/>
      </a:dk2>
      <a:lt2>
        <a:srgbClr val="F4F6F7"/>
      </a:lt2>
      <a:accent1>
        <a:srgbClr val="D2026D"/>
      </a:accent1>
      <a:accent2>
        <a:srgbClr val="25C6B3"/>
      </a:accent2>
      <a:accent3>
        <a:srgbClr val="D9E2E8"/>
      </a:accent3>
      <a:accent4>
        <a:srgbClr val="C14497"/>
      </a:accent4>
      <a:accent5>
        <a:srgbClr val="EF68B5"/>
      </a:accent5>
      <a:accent6>
        <a:srgbClr val="F7A3D5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21878</TotalTime>
  <Words>517</Words>
  <Application>Microsoft Macintosh PowerPoint</Application>
  <PresentationFormat>Произвольный</PresentationFormat>
  <Paragraphs>48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3</vt:i4>
      </vt:variant>
    </vt:vector>
  </HeadingPairs>
  <TitlesOfParts>
    <vt:vector size="14" baseType="lpstr">
      <vt:lpstr>Arial</vt:lpstr>
      <vt:lpstr>Arial Black</vt:lpstr>
      <vt:lpstr>Calibri</vt:lpstr>
      <vt:lpstr>Suisse Int'l Bold</vt:lpstr>
      <vt:lpstr>Suisse Intl</vt:lpstr>
      <vt:lpstr>Times New Roman</vt:lpstr>
      <vt:lpstr>Wingdings</vt:lpstr>
      <vt:lpstr>Специальное оформление</vt:lpstr>
      <vt:lpstr>Первый Бит</vt:lpstr>
      <vt:lpstr>Темный фон</vt:lpstr>
      <vt:lpstr>Раздел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04_09_о компании</dc:title>
  <dc:creator>Александра Мацуткевич</dc:creator>
  <cp:lastModifiedBy>tomadudarova@mail.ru</cp:lastModifiedBy>
  <cp:revision>385</cp:revision>
  <dcterms:created xsi:type="dcterms:W3CDTF">2023-09-28T15:45:10Z</dcterms:created>
  <dcterms:modified xsi:type="dcterms:W3CDTF">2024-07-09T14:54:05Z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2023-09-04T00:00:00Z</vt:filetime>
  </property>
  <property fmtid="{D5CDD505-2E9C-101B-9397-08002B2CF9AE}" pid="3" name="Creator">
    <vt:lpwstr>Adobe Illustrator 26.0 (Macintosh)</vt:lpwstr>
  </property>
  <property fmtid="{D5CDD505-2E9C-101B-9397-08002B2CF9AE}" pid="4" name="LastSaved">
    <vt:filetime>2023-09-28T00:00:00Z</vt:filetime>
  </property>
</Properties>
</file>